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493" r:id="rId2"/>
    <p:sldId id="494" r:id="rId3"/>
    <p:sldId id="458" r:id="rId4"/>
    <p:sldId id="284" r:id="rId5"/>
    <p:sldId id="457" r:id="rId6"/>
    <p:sldId id="460" r:id="rId7"/>
    <p:sldId id="531" r:id="rId8"/>
    <p:sldId id="459" r:id="rId9"/>
    <p:sldId id="502" r:id="rId10"/>
    <p:sldId id="495" r:id="rId11"/>
    <p:sldId id="461" r:id="rId12"/>
    <p:sldId id="533" r:id="rId13"/>
    <p:sldId id="532" r:id="rId14"/>
    <p:sldId id="534" r:id="rId15"/>
    <p:sldId id="536" r:id="rId16"/>
    <p:sldId id="537" r:id="rId17"/>
    <p:sldId id="535" r:id="rId18"/>
    <p:sldId id="264" r:id="rId19"/>
    <p:sldId id="538" r:id="rId20"/>
    <p:sldId id="507" r:id="rId21"/>
    <p:sldId id="539" r:id="rId22"/>
    <p:sldId id="540" r:id="rId23"/>
    <p:sldId id="508" r:id="rId24"/>
    <p:sldId id="509" r:id="rId25"/>
    <p:sldId id="506" r:id="rId26"/>
    <p:sldId id="541" r:id="rId27"/>
    <p:sldId id="265" r:id="rId28"/>
    <p:sldId id="503" r:id="rId29"/>
    <p:sldId id="504" r:id="rId30"/>
    <p:sldId id="505" r:id="rId31"/>
    <p:sldId id="426" r:id="rId32"/>
    <p:sldId id="542" r:id="rId33"/>
    <p:sldId id="512" r:id="rId34"/>
    <p:sldId id="511" r:id="rId35"/>
    <p:sldId id="498" r:id="rId36"/>
    <p:sldId id="543" r:id="rId37"/>
    <p:sldId id="544" r:id="rId38"/>
    <p:sldId id="545" r:id="rId39"/>
    <p:sldId id="546" r:id="rId40"/>
    <p:sldId id="548" r:id="rId41"/>
    <p:sldId id="547" r:id="rId42"/>
    <p:sldId id="549" r:id="rId43"/>
    <p:sldId id="474" r:id="rId44"/>
    <p:sldId id="469" r:id="rId45"/>
    <p:sldId id="497" r:id="rId46"/>
    <p:sldId id="518" r:id="rId47"/>
    <p:sldId id="519" r:id="rId48"/>
    <p:sldId id="550" r:id="rId49"/>
    <p:sldId id="521" r:id="rId50"/>
    <p:sldId id="425" r:id="rId51"/>
    <p:sldId id="522" r:id="rId52"/>
    <p:sldId id="476" r:id="rId53"/>
    <p:sldId id="483" r:id="rId54"/>
    <p:sldId id="513" r:id="rId55"/>
    <p:sldId id="514" r:id="rId56"/>
    <p:sldId id="478" r:id="rId57"/>
    <p:sldId id="481" r:id="rId58"/>
    <p:sldId id="515" r:id="rId59"/>
    <p:sldId id="516" r:id="rId60"/>
    <p:sldId id="47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5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17" autoAdjust="0"/>
    <p:restoredTop sz="74793" autoAdjust="0"/>
  </p:normalViewPr>
  <p:slideViewPr>
    <p:cSldViewPr snapToGrid="0">
      <p:cViewPr varScale="1">
        <p:scale>
          <a:sx n="86" d="100"/>
          <a:sy n="86" d="100"/>
        </p:scale>
        <p:origin x="88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B8FC7-B944-4823-A588-C9C99757DCB6}" type="datetimeFigureOut">
              <a:rPr lang="en-US" smtClean="0"/>
              <a:t>8/1/2019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98E89-17B2-4721-9E3B-530BF713EE36}" type="slidenum">
              <a:rPr lang="en-US" smtClean="0"/>
              <a:t>‹#›</a:t>
            </a:fld>
            <a:endParaRPr lang="en-US"/>
          </a:p>
        </p:txBody>
      </p:sp>
    </p:spTree>
    <p:extLst>
      <p:ext uri="{BB962C8B-B14F-4D97-AF65-F5344CB8AC3E}">
        <p14:creationId xmlns:p14="http://schemas.microsoft.com/office/powerpoint/2010/main" val="99588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Blood_gas_tens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77973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14</a:t>
            </a:fld>
            <a:endParaRPr lang="en-US"/>
          </a:p>
        </p:txBody>
      </p:sp>
    </p:spTree>
    <p:extLst>
      <p:ext uri="{BB962C8B-B14F-4D97-AF65-F5344CB8AC3E}">
        <p14:creationId xmlns:p14="http://schemas.microsoft.com/office/powerpoint/2010/main" val="10553908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15</a:t>
            </a:fld>
            <a:endParaRPr lang="en-US"/>
          </a:p>
        </p:txBody>
      </p:sp>
    </p:spTree>
    <p:extLst>
      <p:ext uri="{BB962C8B-B14F-4D97-AF65-F5344CB8AC3E}">
        <p14:creationId xmlns:p14="http://schemas.microsoft.com/office/powerpoint/2010/main" val="3913991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16</a:t>
            </a:fld>
            <a:endParaRPr lang="en-US"/>
          </a:p>
        </p:txBody>
      </p:sp>
    </p:spTree>
    <p:extLst>
      <p:ext uri="{BB962C8B-B14F-4D97-AF65-F5344CB8AC3E}">
        <p14:creationId xmlns:p14="http://schemas.microsoft.com/office/powerpoint/2010/main" val="3098475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17</a:t>
            </a:fld>
            <a:endParaRPr lang="en-US"/>
          </a:p>
        </p:txBody>
      </p:sp>
    </p:spTree>
    <p:extLst>
      <p:ext uri="{BB962C8B-B14F-4D97-AF65-F5344CB8AC3E}">
        <p14:creationId xmlns:p14="http://schemas.microsoft.com/office/powerpoint/2010/main" val="688147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Aggregate in 4-hour windows – not going to worry about history prior to that moment.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other words, they say: these are the pieces on the board; this is all we need to know.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keep in mind that they do have information like demographics &amp; medications</a:t>
            </a:r>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18</a:t>
            </a:fld>
            <a:endParaRPr lang="en-US"/>
          </a:p>
        </p:txBody>
      </p:sp>
    </p:spTree>
    <p:extLst>
      <p:ext uri="{BB962C8B-B14F-4D97-AF65-F5344CB8AC3E}">
        <p14:creationId xmlns:p14="http://schemas.microsoft.com/office/powerpoint/2010/main" val="3944878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Wrap-up on the state</a:t>
            </a:r>
          </a:p>
          <a:p>
            <a:pPr marL="171450" indent="-171450">
              <a:buFontTx/>
              <a:buChar char="-"/>
            </a:pPr>
            <a:r>
              <a:rPr lang="en-US" dirty="0"/>
              <a:t>Note that here, we’re talking about a finite number of states</a:t>
            </a:r>
          </a:p>
          <a:p>
            <a:pPr marL="171450" indent="-171450">
              <a:buFontTx/>
              <a:buChar char="-"/>
            </a:pPr>
            <a:r>
              <a:rPr lang="en-US" dirty="0"/>
              <a:t>In vanilla Q Learning, we do need finite number</a:t>
            </a:r>
          </a:p>
          <a:p>
            <a:pPr marL="171450" indent="-171450">
              <a:buFontTx/>
              <a:buChar char="-"/>
            </a:pPr>
            <a:r>
              <a:rPr lang="en-US" dirty="0"/>
              <a:t>With deep Q learning, we have greater flexibility</a:t>
            </a:r>
          </a:p>
          <a:p>
            <a:endParaRPr lang="en-US" dirty="0"/>
          </a:p>
          <a:p>
            <a:r>
              <a:rPr lang="en-US" dirty="0"/>
              <a:t>Moving on to actions.</a:t>
            </a:r>
          </a:p>
        </p:txBody>
      </p:sp>
      <p:sp>
        <p:nvSpPr>
          <p:cNvPr id="4" name="Slide Number Placeholder 3"/>
          <p:cNvSpPr>
            <a:spLocks noGrp="1"/>
          </p:cNvSpPr>
          <p:nvPr>
            <p:ph type="sldNum" sz="quarter" idx="5"/>
          </p:nvPr>
        </p:nvSpPr>
        <p:spPr/>
        <p:txBody>
          <a:bodyPr/>
          <a:lstStyle/>
          <a:p>
            <a:fld id="{16E98E89-17B2-4721-9E3B-530BF713EE36}" type="slidenum">
              <a:rPr lang="en-US" smtClean="0"/>
              <a:t>19</a:t>
            </a:fld>
            <a:endParaRPr lang="en-US"/>
          </a:p>
        </p:txBody>
      </p:sp>
    </p:spTree>
    <p:extLst>
      <p:ext uri="{BB962C8B-B14F-4D97-AF65-F5344CB8AC3E}">
        <p14:creationId xmlns:p14="http://schemas.microsoft.com/office/powerpoint/2010/main" val="41043121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here – LOTS of</a:t>
            </a:r>
            <a:r>
              <a:rPr lang="en-US" baseline="0" dirty="0"/>
              <a:t> choices here</a:t>
            </a:r>
          </a:p>
          <a:p>
            <a:r>
              <a:rPr lang="en-US" baseline="0" dirty="0"/>
              <a:t>(not a small set)</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20</a:t>
            </a:fld>
            <a:endParaRPr lang="en-US"/>
          </a:p>
        </p:txBody>
      </p:sp>
    </p:spTree>
    <p:extLst>
      <p:ext uri="{BB962C8B-B14F-4D97-AF65-F5344CB8AC3E}">
        <p14:creationId xmlns:p14="http://schemas.microsoft.com/office/powerpoint/2010/main" val="3339380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Updating the value of our actions based on the reward we receive, as well as the reward we can expect to receive going forward based on the state where we land.</a:t>
            </a:r>
          </a:p>
          <a:p>
            <a:endParaRPr lang="en-US" dirty="0"/>
          </a:p>
          <a:p>
            <a:r>
              <a:rPr lang="en-US" dirty="0"/>
              <a:t>We’re implementing this as a lookup table.</a:t>
            </a:r>
          </a:p>
        </p:txBody>
      </p:sp>
      <p:sp>
        <p:nvSpPr>
          <p:cNvPr id="4" name="Slide Number Placeholder 3"/>
          <p:cNvSpPr>
            <a:spLocks noGrp="1"/>
          </p:cNvSpPr>
          <p:nvPr>
            <p:ph type="sldNum" sz="quarter" idx="5"/>
          </p:nvPr>
        </p:nvSpPr>
        <p:spPr/>
        <p:txBody>
          <a:bodyPr/>
          <a:lstStyle/>
          <a:p>
            <a:fld id="{16E98E89-17B2-4721-9E3B-530BF713EE36}" type="slidenum">
              <a:rPr lang="en-US" smtClean="0"/>
              <a:t>23</a:t>
            </a:fld>
            <a:endParaRPr lang="en-US"/>
          </a:p>
        </p:txBody>
      </p:sp>
    </p:spTree>
    <p:extLst>
      <p:ext uri="{BB962C8B-B14F-4D97-AF65-F5344CB8AC3E}">
        <p14:creationId xmlns:p14="http://schemas.microsoft.com/office/powerpoint/2010/main" val="3046336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Greater flexibility with the state, but again, the output of the neural network is like classification: it’s giving us the value of different actions</a:t>
            </a:r>
          </a:p>
        </p:txBody>
      </p:sp>
      <p:sp>
        <p:nvSpPr>
          <p:cNvPr id="4" name="Slide Number Placeholder 3"/>
          <p:cNvSpPr>
            <a:spLocks noGrp="1"/>
          </p:cNvSpPr>
          <p:nvPr>
            <p:ph type="sldNum" sz="quarter" idx="5"/>
          </p:nvPr>
        </p:nvSpPr>
        <p:spPr/>
        <p:txBody>
          <a:bodyPr/>
          <a:lstStyle/>
          <a:p>
            <a:fld id="{16E98E89-17B2-4721-9E3B-530BF713EE36}" type="slidenum">
              <a:rPr lang="en-US" smtClean="0"/>
              <a:t>25</a:t>
            </a:fld>
            <a:endParaRPr lang="en-US"/>
          </a:p>
        </p:txBody>
      </p:sp>
    </p:spTree>
    <p:extLst>
      <p:ext uri="{BB962C8B-B14F-4D97-AF65-F5344CB8AC3E}">
        <p14:creationId xmlns:p14="http://schemas.microsoft.com/office/powerpoint/2010/main" val="2064257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Complexity is not just computational complexity.</a:t>
            </a:r>
          </a:p>
          <a:p>
            <a:r>
              <a:rPr lang="en-US" dirty="0"/>
              <a:t>It also increases the size of the state-action space – the size of that lookup table – that we need to thoroughly explore</a:t>
            </a:r>
          </a:p>
        </p:txBody>
      </p:sp>
      <p:sp>
        <p:nvSpPr>
          <p:cNvPr id="4" name="Slide Number Placeholder 3"/>
          <p:cNvSpPr>
            <a:spLocks noGrp="1"/>
          </p:cNvSpPr>
          <p:nvPr>
            <p:ph type="sldNum" sz="quarter" idx="5"/>
          </p:nvPr>
        </p:nvSpPr>
        <p:spPr/>
        <p:txBody>
          <a:bodyPr/>
          <a:lstStyle/>
          <a:p>
            <a:fld id="{16E98E89-17B2-4721-9E3B-530BF713EE36}" type="slidenum">
              <a:rPr lang="en-US" smtClean="0"/>
              <a:t>26</a:t>
            </a:fld>
            <a:endParaRPr lang="en-US"/>
          </a:p>
        </p:txBody>
      </p:sp>
    </p:spTree>
    <p:extLst>
      <p:ext uri="{BB962C8B-B14F-4D97-AF65-F5344CB8AC3E}">
        <p14:creationId xmlns:p14="http://schemas.microsoft.com/office/powerpoint/2010/main" val="3855427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3</a:t>
            </a:fld>
            <a:endParaRPr lang="en-US"/>
          </a:p>
        </p:txBody>
      </p:sp>
    </p:spTree>
    <p:extLst>
      <p:ext uri="{BB962C8B-B14F-4D97-AF65-F5344CB8AC3E}">
        <p14:creationId xmlns:p14="http://schemas.microsoft.com/office/powerpoint/2010/main" val="3969190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Reward must be a single numeric quantity that reflects our objectives</a:t>
            </a:r>
          </a:p>
          <a:p>
            <a:pPr marL="171450" indent="-171450">
              <a:buFontTx/>
              <a:buChar char="-"/>
            </a:pPr>
            <a:r>
              <a:rPr lang="en-US" baseline="0" dirty="0"/>
              <a:t>May have to encode complicated objectives into a single number</a:t>
            </a:r>
          </a:p>
          <a:p>
            <a:pPr marL="628650" lvl="1" indent="-171450">
              <a:buFontTx/>
              <a:buChar char="-"/>
            </a:pPr>
            <a:r>
              <a:rPr lang="en-US" baseline="0" dirty="0"/>
              <a:t>Different treatment goals</a:t>
            </a:r>
          </a:p>
          <a:p>
            <a:pPr marL="628650" lvl="1" indent="-171450">
              <a:buFontTx/>
              <a:buChar char="-"/>
            </a:pPr>
            <a:r>
              <a:rPr lang="en-US" baseline="0" dirty="0"/>
              <a:t>Different goals between patients, e.g. old versus young</a:t>
            </a:r>
          </a:p>
          <a:p>
            <a:pPr marL="628650" lvl="1" indent="-171450">
              <a:buFontTx/>
              <a:buChar char="-"/>
            </a:pPr>
            <a:r>
              <a:rPr lang="en-US" baseline="0" dirty="0"/>
              <a:t>Health system versus patient goals</a:t>
            </a:r>
          </a:p>
        </p:txBody>
      </p:sp>
      <p:sp>
        <p:nvSpPr>
          <p:cNvPr id="4" name="Slide Number Placeholder 3"/>
          <p:cNvSpPr>
            <a:spLocks noGrp="1"/>
          </p:cNvSpPr>
          <p:nvPr>
            <p:ph type="sldNum" sz="quarter" idx="5"/>
          </p:nvPr>
        </p:nvSpPr>
        <p:spPr/>
        <p:txBody>
          <a:bodyPr/>
          <a:lstStyle/>
          <a:p>
            <a:fld id="{16E98E89-17B2-4721-9E3B-530BF713EE36}" type="slidenum">
              <a:rPr lang="en-US" smtClean="0"/>
              <a:t>28</a:t>
            </a:fld>
            <a:endParaRPr lang="en-US"/>
          </a:p>
        </p:txBody>
      </p:sp>
    </p:spTree>
    <p:extLst>
      <p:ext uri="{BB962C8B-B14F-4D97-AF65-F5344CB8AC3E}">
        <p14:creationId xmlns:p14="http://schemas.microsoft.com/office/powerpoint/2010/main" val="2532542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SOFA: sequential organ failure assessment</a:t>
            </a:r>
          </a:p>
          <a:p>
            <a:endParaRPr lang="en-US" dirty="0"/>
          </a:p>
          <a:p>
            <a:r>
              <a:rPr lang="en-US" dirty="0"/>
              <a:t>Traditional Approach:</a:t>
            </a:r>
          </a:p>
          <a:p>
            <a:pPr marL="285750" indent="-285750">
              <a:buFontTx/>
              <a:buChar char="-"/>
            </a:pPr>
            <a:r>
              <a:rPr lang="en-US" dirty="0">
                <a:solidFill>
                  <a:srgbClr val="333333"/>
                </a:solidFill>
                <a:latin typeface="interfaceregular"/>
              </a:rPr>
              <a:t>central venous pressure (8-12 mm Hg)</a:t>
            </a:r>
          </a:p>
          <a:p>
            <a:pPr marL="285750" indent="-285750">
              <a:buFontTx/>
              <a:buChar char="-"/>
            </a:pPr>
            <a:r>
              <a:rPr lang="en-US" dirty="0">
                <a:solidFill>
                  <a:srgbClr val="333333"/>
                </a:solidFill>
                <a:latin typeface="interfaceregular"/>
              </a:rPr>
              <a:t>mean arterial pressure (65-90 mm Hg)</a:t>
            </a:r>
          </a:p>
          <a:p>
            <a:pPr marL="285750" indent="-285750">
              <a:buFontTx/>
              <a:buChar char="-"/>
            </a:pPr>
            <a:r>
              <a:rPr lang="en-US" dirty="0">
                <a:solidFill>
                  <a:srgbClr val="333333"/>
                </a:solidFill>
                <a:latin typeface="interfaceregular"/>
              </a:rPr>
              <a:t>urine output (0.5 mL/kg/h)</a:t>
            </a:r>
          </a:p>
          <a:p>
            <a:pPr marL="285750" indent="-285750">
              <a:buFontTx/>
              <a:buChar char="-"/>
            </a:pPr>
            <a:endParaRPr lang="en-US" dirty="0">
              <a:solidFill>
                <a:srgbClr val="333333"/>
              </a:solidFill>
              <a:latin typeface="interfaceregular"/>
            </a:endParaRPr>
          </a:p>
          <a:p>
            <a:pPr marL="285750" indent="-285750">
              <a:buFontTx/>
              <a:buChar char="-"/>
            </a:pPr>
            <a:r>
              <a:rPr lang="en-US" dirty="0">
                <a:solidFill>
                  <a:srgbClr val="333333"/>
                </a:solidFill>
                <a:latin typeface="interfaceregular"/>
              </a:rPr>
              <a:t>EGDT added:</a:t>
            </a:r>
          </a:p>
          <a:p>
            <a:pPr marL="285750" indent="-285750">
              <a:buFontTx/>
              <a:buChar char="-"/>
            </a:pPr>
            <a:r>
              <a:rPr lang="en-US" dirty="0">
                <a:solidFill>
                  <a:srgbClr val="333333"/>
                </a:solidFill>
                <a:latin typeface="interfaceregular"/>
              </a:rPr>
              <a:t>central venous oxygen saturation (70% target in early goal directed therapy)</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29</a:t>
            </a:fld>
            <a:endParaRPr lang="en-US"/>
          </a:p>
        </p:txBody>
      </p:sp>
    </p:spTree>
    <p:extLst>
      <p:ext uri="{BB962C8B-B14F-4D97-AF65-F5344CB8AC3E}">
        <p14:creationId xmlns:p14="http://schemas.microsoft.com/office/powerpoint/2010/main" val="1147752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PaO2/FiO2 ratio</a:t>
            </a:r>
          </a:p>
          <a:p>
            <a:r>
              <a:rPr lang="en-US" sz="1200" b="0" i="0" u="none" strike="noStrike" kern="1200" dirty="0">
                <a:solidFill>
                  <a:schemeClr val="tx1"/>
                </a:solidFill>
                <a:effectLst/>
                <a:latin typeface="+mn-lt"/>
                <a:ea typeface="+mn-ea"/>
                <a:cs typeface="+mn-cs"/>
              </a:rPr>
              <a:t>The ratio of </a:t>
            </a:r>
            <a:r>
              <a:rPr lang="en-US" sz="1200" b="0" i="0" u="none" strike="noStrike" kern="1200" dirty="0">
                <a:solidFill>
                  <a:schemeClr val="tx1"/>
                </a:solidFill>
                <a:effectLst/>
                <a:latin typeface="+mn-lt"/>
                <a:ea typeface="+mn-ea"/>
                <a:cs typeface="+mn-cs"/>
                <a:hlinkClick r:id="rId3" tooltip="Blood gas tension"/>
              </a:rPr>
              <a:t>partial pressure arterial oxygen</a:t>
            </a:r>
            <a:r>
              <a:rPr lang="en-US" sz="1200" b="0" i="0" u="none" strike="noStrike" kern="1200" dirty="0">
                <a:solidFill>
                  <a:schemeClr val="tx1"/>
                </a:solidFill>
                <a:effectLst/>
                <a:latin typeface="+mn-lt"/>
                <a:ea typeface="+mn-ea"/>
                <a:cs typeface="+mn-cs"/>
              </a:rPr>
              <a:t> and fraction of inspired oxygen, sometimes called the </a:t>
            </a:r>
            <a:r>
              <a:rPr lang="en-US" sz="1200" b="0" i="1" u="none" strike="noStrike" kern="1200" dirty="0">
                <a:solidFill>
                  <a:schemeClr val="tx1"/>
                </a:solidFill>
                <a:effectLst/>
                <a:latin typeface="+mn-lt"/>
                <a:ea typeface="+mn-ea"/>
                <a:cs typeface="+mn-cs"/>
              </a:rPr>
              <a:t>Carrico index</a:t>
            </a:r>
            <a:r>
              <a:rPr lang="en-US" sz="1200" b="0" i="0" u="none" strike="noStrike" kern="1200" dirty="0">
                <a:solidFill>
                  <a:schemeClr val="tx1"/>
                </a:solidFill>
                <a:effectLst/>
                <a:latin typeface="+mn-lt"/>
                <a:ea typeface="+mn-ea"/>
                <a:cs typeface="+mn-cs"/>
              </a:rPr>
              <a:t>, is a comparison between the oxygen level in the blood and the oxygen concentration that is breathed. This helps to determine the degree of any problems with how the lungs transfer oxygen to the blood.</a:t>
            </a:r>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31</a:t>
            </a:fld>
            <a:endParaRPr lang="en-US"/>
          </a:p>
        </p:txBody>
      </p:sp>
    </p:spTree>
    <p:extLst>
      <p:ext uri="{BB962C8B-B14F-4D97-AF65-F5344CB8AC3E}">
        <p14:creationId xmlns:p14="http://schemas.microsoft.com/office/powerpoint/2010/main" val="1183327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 could make</a:t>
            </a:r>
            <a:r>
              <a:rPr lang="en-US" baseline="0" dirty="0"/>
              <a:t> other choices – could penalize the degree of hypo/hyper </a:t>
            </a:r>
            <a:r>
              <a:rPr lang="en-US" baseline="0" dirty="0" err="1"/>
              <a:t>glycemia</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33</a:t>
            </a:fld>
            <a:endParaRPr lang="en-US"/>
          </a:p>
        </p:txBody>
      </p:sp>
    </p:spTree>
    <p:extLst>
      <p:ext uri="{BB962C8B-B14F-4D97-AF65-F5344CB8AC3E}">
        <p14:creationId xmlns:p14="http://schemas.microsoft.com/office/powerpoint/2010/main" val="3156796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do these goals change between patients</a:t>
            </a:r>
          </a:p>
        </p:txBody>
      </p:sp>
      <p:sp>
        <p:nvSpPr>
          <p:cNvPr id="4" name="Slide Number Placeholder 3"/>
          <p:cNvSpPr>
            <a:spLocks noGrp="1"/>
          </p:cNvSpPr>
          <p:nvPr>
            <p:ph type="sldNum" sz="quarter" idx="10"/>
          </p:nvPr>
        </p:nvSpPr>
        <p:spPr/>
        <p:txBody>
          <a:bodyPr/>
          <a:lstStyle/>
          <a:p>
            <a:fld id="{16E98E89-17B2-4721-9E3B-530BF713EE36}" type="slidenum">
              <a:rPr lang="en-US" smtClean="0"/>
              <a:t>34</a:t>
            </a:fld>
            <a:endParaRPr lang="en-US"/>
          </a:p>
        </p:txBody>
      </p:sp>
    </p:spTree>
    <p:extLst>
      <p:ext uri="{BB962C8B-B14F-4D97-AF65-F5344CB8AC3E}">
        <p14:creationId xmlns:p14="http://schemas.microsoft.com/office/powerpoint/2010/main" val="2137304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1: state is slight hyperglycemia</a:t>
            </a:r>
          </a:p>
          <a:p>
            <a:r>
              <a:rPr lang="en-US" dirty="0"/>
              <a:t>Action is a small dose of insulin</a:t>
            </a:r>
          </a:p>
          <a:p>
            <a:r>
              <a:rPr lang="en-US" dirty="0"/>
              <a:t>90% -&gt; glucose is controlled</a:t>
            </a:r>
          </a:p>
          <a:p>
            <a:r>
              <a:rPr lang="en-US" dirty="0"/>
              <a:t>10% -&gt; glucose keeps rising</a:t>
            </a:r>
          </a:p>
          <a:p>
            <a:endParaRPr lang="en-US" dirty="0"/>
          </a:p>
          <a:p>
            <a:r>
              <a:rPr lang="en-US" dirty="0"/>
              <a:t>Example 2: state is that BP is dropping despite fluid</a:t>
            </a:r>
          </a:p>
          <a:p>
            <a:r>
              <a:rPr lang="en-US" dirty="0"/>
              <a:t>Action is vasopressor</a:t>
            </a:r>
          </a:p>
          <a:p>
            <a:r>
              <a:rPr lang="en-US" dirty="0"/>
              <a:t>90% -&gt; stabilized</a:t>
            </a:r>
          </a:p>
          <a:p>
            <a:r>
              <a:rPr lang="en-US" dirty="0"/>
              <a:t>10% -&gt; heart attack</a:t>
            </a:r>
          </a:p>
          <a:p>
            <a:endParaRPr lang="en-US" dirty="0"/>
          </a:p>
          <a:p>
            <a:r>
              <a:rPr lang="en-US" dirty="0"/>
              <a:t>Can be different sources of randomness. In chess, for instance, can have to do with the decisions made by the other player.</a:t>
            </a:r>
          </a:p>
          <a:p>
            <a:r>
              <a:rPr lang="en-US" dirty="0"/>
              <a:t>But in medicine, randomness is usually the result of missing information – information not available to us, not included in the state</a:t>
            </a:r>
          </a:p>
          <a:p>
            <a:endParaRPr lang="en-US" dirty="0"/>
          </a:p>
          <a:p>
            <a:r>
              <a:rPr lang="en-US" dirty="0"/>
              <a:t>Pt with severe coronary artery disease</a:t>
            </a:r>
          </a:p>
        </p:txBody>
      </p:sp>
      <p:sp>
        <p:nvSpPr>
          <p:cNvPr id="4" name="Slide Number Placeholder 3"/>
          <p:cNvSpPr>
            <a:spLocks noGrp="1"/>
          </p:cNvSpPr>
          <p:nvPr>
            <p:ph type="sldNum" sz="quarter" idx="5"/>
          </p:nvPr>
        </p:nvSpPr>
        <p:spPr/>
        <p:txBody>
          <a:bodyPr/>
          <a:lstStyle/>
          <a:p>
            <a:fld id="{16E98E89-17B2-4721-9E3B-530BF713EE36}" type="slidenum">
              <a:rPr lang="en-US" smtClean="0"/>
              <a:t>36</a:t>
            </a:fld>
            <a:endParaRPr lang="en-US"/>
          </a:p>
        </p:txBody>
      </p:sp>
    </p:spTree>
    <p:extLst>
      <p:ext uri="{BB962C8B-B14F-4D97-AF65-F5344CB8AC3E}">
        <p14:creationId xmlns:p14="http://schemas.microsoft.com/office/powerpoint/2010/main" val="478753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1: state is slight hyperglycemia</a:t>
            </a:r>
          </a:p>
          <a:p>
            <a:r>
              <a:rPr lang="en-US" dirty="0"/>
              <a:t>Action is a small dose of insulin</a:t>
            </a:r>
          </a:p>
          <a:p>
            <a:r>
              <a:rPr lang="en-US" dirty="0"/>
              <a:t>90% -&gt; glucose is controlled</a:t>
            </a:r>
          </a:p>
          <a:p>
            <a:r>
              <a:rPr lang="en-US" dirty="0"/>
              <a:t>10% -&gt; glucose keeps rising</a:t>
            </a:r>
          </a:p>
          <a:p>
            <a:endParaRPr lang="en-US" dirty="0"/>
          </a:p>
          <a:p>
            <a:r>
              <a:rPr lang="en-US" dirty="0"/>
              <a:t>Example 2: state is that BP is dropping despite fluid</a:t>
            </a:r>
          </a:p>
          <a:p>
            <a:r>
              <a:rPr lang="en-US" dirty="0"/>
              <a:t>Action is vasopressor</a:t>
            </a:r>
          </a:p>
          <a:p>
            <a:r>
              <a:rPr lang="en-US" dirty="0"/>
              <a:t>90% -&gt; stabilized</a:t>
            </a:r>
          </a:p>
          <a:p>
            <a:r>
              <a:rPr lang="en-US" dirty="0"/>
              <a:t>10% -&gt; heart attack</a:t>
            </a:r>
          </a:p>
          <a:p>
            <a:endParaRPr lang="en-US" dirty="0"/>
          </a:p>
          <a:p>
            <a:r>
              <a:rPr lang="en-US" dirty="0"/>
              <a:t>Example 1: 90% patient is well. 10% patient is sick</a:t>
            </a:r>
          </a:p>
          <a:p>
            <a:r>
              <a:rPr lang="en-US" dirty="0"/>
              <a:t>Example 2: 10% patient has severe coronary artery disease</a:t>
            </a:r>
          </a:p>
        </p:txBody>
      </p:sp>
      <p:sp>
        <p:nvSpPr>
          <p:cNvPr id="4" name="Slide Number Placeholder 3"/>
          <p:cNvSpPr>
            <a:spLocks noGrp="1"/>
          </p:cNvSpPr>
          <p:nvPr>
            <p:ph type="sldNum" sz="quarter" idx="5"/>
          </p:nvPr>
        </p:nvSpPr>
        <p:spPr/>
        <p:txBody>
          <a:bodyPr/>
          <a:lstStyle/>
          <a:p>
            <a:fld id="{16E98E89-17B2-4721-9E3B-530BF713EE36}" type="slidenum">
              <a:rPr lang="en-US" smtClean="0"/>
              <a:t>37</a:t>
            </a:fld>
            <a:endParaRPr lang="en-US"/>
          </a:p>
        </p:txBody>
      </p:sp>
    </p:spTree>
    <p:extLst>
      <p:ext uri="{BB962C8B-B14F-4D97-AF65-F5344CB8AC3E}">
        <p14:creationId xmlns:p14="http://schemas.microsoft.com/office/powerpoint/2010/main" val="1057909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we’re learning as we go.</a:t>
            </a:r>
          </a:p>
          <a:p>
            <a:r>
              <a:rPr lang="en-US" dirty="0"/>
              <a:t>What’s the impact of this missing state information</a:t>
            </a:r>
          </a:p>
          <a:p>
            <a:endParaRPr lang="en-US" dirty="0"/>
          </a:p>
          <a:p>
            <a:r>
              <a:rPr lang="en-US" dirty="0"/>
              <a:t>We try something, see that it sometimes works, sometimes doesn’t</a:t>
            </a:r>
          </a:p>
          <a:p>
            <a:r>
              <a:rPr lang="en-US" dirty="0"/>
              <a:t>And so at the end of the day, the expected long-term reward associated with that action is moderate</a:t>
            </a:r>
          </a:p>
        </p:txBody>
      </p:sp>
      <p:sp>
        <p:nvSpPr>
          <p:cNvPr id="4" name="Slide Number Placeholder 3"/>
          <p:cNvSpPr>
            <a:spLocks noGrp="1"/>
          </p:cNvSpPr>
          <p:nvPr>
            <p:ph type="sldNum" sz="quarter" idx="5"/>
          </p:nvPr>
        </p:nvSpPr>
        <p:spPr/>
        <p:txBody>
          <a:bodyPr/>
          <a:lstStyle/>
          <a:p>
            <a:fld id="{16E98E89-17B2-4721-9E3B-530BF713EE36}" type="slidenum">
              <a:rPr lang="en-US" smtClean="0"/>
              <a:t>38</a:t>
            </a:fld>
            <a:endParaRPr lang="en-US"/>
          </a:p>
        </p:txBody>
      </p:sp>
    </p:spTree>
    <p:extLst>
      <p:ext uri="{BB962C8B-B14F-4D97-AF65-F5344CB8AC3E}">
        <p14:creationId xmlns:p14="http://schemas.microsoft.com/office/powerpoint/2010/main" val="13272090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prevents us from identifying that action a is sometimes very good</a:t>
            </a:r>
          </a:p>
          <a:p>
            <a:r>
              <a:rPr lang="en-US" dirty="0"/>
              <a:t>And sometimes very bad</a:t>
            </a:r>
          </a:p>
          <a:p>
            <a:endParaRPr lang="en-US" dirty="0"/>
          </a:p>
          <a:p>
            <a:r>
              <a:rPr lang="en-US" dirty="0"/>
              <a:t>And so the overall impact is that we’re not able to learn as effective a policy as we would otherwise</a:t>
            </a:r>
          </a:p>
        </p:txBody>
      </p:sp>
      <p:sp>
        <p:nvSpPr>
          <p:cNvPr id="4" name="Slide Number Placeholder 3"/>
          <p:cNvSpPr>
            <a:spLocks noGrp="1"/>
          </p:cNvSpPr>
          <p:nvPr>
            <p:ph type="sldNum" sz="quarter" idx="5"/>
          </p:nvPr>
        </p:nvSpPr>
        <p:spPr/>
        <p:txBody>
          <a:bodyPr/>
          <a:lstStyle/>
          <a:p>
            <a:fld id="{16E98E89-17B2-4721-9E3B-530BF713EE36}" type="slidenum">
              <a:rPr lang="en-US" smtClean="0"/>
              <a:t>39</a:t>
            </a:fld>
            <a:endParaRPr lang="en-US"/>
          </a:p>
        </p:txBody>
      </p:sp>
    </p:spTree>
    <p:extLst>
      <p:ext uri="{BB962C8B-B14F-4D97-AF65-F5344CB8AC3E}">
        <p14:creationId xmlns:p14="http://schemas.microsoft.com/office/powerpoint/2010/main" val="3675166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1: state is slight hyperglycemia</a:t>
            </a:r>
          </a:p>
          <a:p>
            <a:r>
              <a:rPr lang="en-US" dirty="0"/>
              <a:t>Action is a small dose of insulin</a:t>
            </a:r>
          </a:p>
          <a:p>
            <a:r>
              <a:rPr lang="en-US" dirty="0"/>
              <a:t>90% -&gt; glucose is controlled</a:t>
            </a:r>
          </a:p>
          <a:p>
            <a:r>
              <a:rPr lang="en-US" dirty="0"/>
              <a:t>10% -&gt; glucose keeps rising</a:t>
            </a:r>
          </a:p>
          <a:p>
            <a:endParaRPr lang="en-US" dirty="0"/>
          </a:p>
          <a:p>
            <a:r>
              <a:rPr lang="en-US" dirty="0"/>
              <a:t>Example 2: state is that BP is dropping despite fluid</a:t>
            </a:r>
          </a:p>
          <a:p>
            <a:r>
              <a:rPr lang="en-US" dirty="0"/>
              <a:t>Action is vasopressor</a:t>
            </a:r>
          </a:p>
          <a:p>
            <a:r>
              <a:rPr lang="en-US" dirty="0"/>
              <a:t>90% -&gt; stabilized</a:t>
            </a:r>
          </a:p>
          <a:p>
            <a:r>
              <a:rPr lang="en-US" dirty="0"/>
              <a:t>10% -&gt; heart attack</a:t>
            </a:r>
          </a:p>
          <a:p>
            <a:endParaRPr lang="en-US" dirty="0"/>
          </a:p>
          <a:p>
            <a:r>
              <a:rPr lang="en-US" dirty="0"/>
              <a:t>Pt with severe coronary artery disease</a:t>
            </a:r>
          </a:p>
        </p:txBody>
      </p:sp>
      <p:sp>
        <p:nvSpPr>
          <p:cNvPr id="4" name="Slide Number Placeholder 3"/>
          <p:cNvSpPr>
            <a:spLocks noGrp="1"/>
          </p:cNvSpPr>
          <p:nvPr>
            <p:ph type="sldNum" sz="quarter" idx="5"/>
          </p:nvPr>
        </p:nvSpPr>
        <p:spPr/>
        <p:txBody>
          <a:bodyPr/>
          <a:lstStyle/>
          <a:p>
            <a:fld id="{16E98E89-17B2-4721-9E3B-530BF713EE36}" type="slidenum">
              <a:rPr lang="en-US" smtClean="0"/>
              <a:t>40</a:t>
            </a:fld>
            <a:endParaRPr lang="en-US"/>
          </a:p>
        </p:txBody>
      </p:sp>
    </p:spTree>
    <p:extLst>
      <p:ext uri="{BB962C8B-B14F-4D97-AF65-F5344CB8AC3E}">
        <p14:creationId xmlns:p14="http://schemas.microsoft.com/office/powerpoint/2010/main" val="205387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SOFA: sequential organ failure assessment</a:t>
            </a:r>
          </a:p>
          <a:p>
            <a:endParaRPr lang="en-US" dirty="0"/>
          </a:p>
          <a:p>
            <a:r>
              <a:rPr lang="en-US" dirty="0"/>
              <a:t>Traditional Approach:</a:t>
            </a:r>
          </a:p>
          <a:p>
            <a:pPr marL="285750" indent="-285750">
              <a:buFontTx/>
              <a:buChar char="-"/>
            </a:pPr>
            <a:r>
              <a:rPr lang="en-US" dirty="0">
                <a:solidFill>
                  <a:srgbClr val="333333"/>
                </a:solidFill>
                <a:latin typeface="interfaceregular"/>
              </a:rPr>
              <a:t>central venous pressure (8-12 mm Hg)</a:t>
            </a:r>
          </a:p>
          <a:p>
            <a:pPr marL="285750" indent="-285750">
              <a:buFontTx/>
              <a:buChar char="-"/>
            </a:pPr>
            <a:r>
              <a:rPr lang="en-US" dirty="0">
                <a:solidFill>
                  <a:srgbClr val="333333"/>
                </a:solidFill>
                <a:latin typeface="interfaceregular"/>
              </a:rPr>
              <a:t>mean arterial pressure (65-90 mm Hg)</a:t>
            </a:r>
          </a:p>
          <a:p>
            <a:pPr marL="285750" indent="-285750">
              <a:buFontTx/>
              <a:buChar char="-"/>
            </a:pPr>
            <a:r>
              <a:rPr lang="en-US" dirty="0">
                <a:solidFill>
                  <a:srgbClr val="333333"/>
                </a:solidFill>
                <a:latin typeface="interfaceregular"/>
              </a:rPr>
              <a:t>urine output (0.5 mL/kg/h)</a:t>
            </a:r>
          </a:p>
          <a:p>
            <a:pPr marL="285750" indent="-285750">
              <a:buFontTx/>
              <a:buChar char="-"/>
            </a:pPr>
            <a:endParaRPr lang="en-US" dirty="0">
              <a:solidFill>
                <a:srgbClr val="333333"/>
              </a:solidFill>
              <a:latin typeface="interfaceregular"/>
            </a:endParaRPr>
          </a:p>
          <a:p>
            <a:pPr marL="285750" indent="-285750">
              <a:buFontTx/>
              <a:buChar char="-"/>
            </a:pPr>
            <a:r>
              <a:rPr lang="en-US" dirty="0">
                <a:solidFill>
                  <a:srgbClr val="333333"/>
                </a:solidFill>
                <a:latin typeface="interfaceregular"/>
              </a:rPr>
              <a:t>EGDT added:</a:t>
            </a:r>
          </a:p>
          <a:p>
            <a:pPr marL="285750" indent="-285750">
              <a:buFontTx/>
              <a:buChar char="-"/>
            </a:pPr>
            <a:r>
              <a:rPr lang="en-US" dirty="0">
                <a:solidFill>
                  <a:srgbClr val="333333"/>
                </a:solidFill>
                <a:latin typeface="interfaceregular"/>
              </a:rPr>
              <a:t>central venous oxygen saturation (70% target in early goal directed therapy)</a:t>
            </a:r>
            <a:endParaRPr lang="en-US" dirty="0"/>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4</a:t>
            </a:fld>
            <a:endParaRPr lang="en-US"/>
          </a:p>
        </p:txBody>
      </p:sp>
    </p:spTree>
    <p:extLst>
      <p:ext uri="{BB962C8B-B14F-4D97-AF65-F5344CB8AC3E}">
        <p14:creationId xmlns:p14="http://schemas.microsoft.com/office/powerpoint/2010/main" val="1041530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say this: we have a hidden confounding variable</a:t>
            </a:r>
          </a:p>
          <a:p>
            <a:endParaRPr lang="en-US" dirty="0"/>
          </a:p>
          <a:p>
            <a:r>
              <a:rPr lang="en-US" dirty="0"/>
              <a:t>Example 1: state is slight hyperglycemia</a:t>
            </a:r>
          </a:p>
          <a:p>
            <a:r>
              <a:rPr lang="en-US" dirty="0"/>
              <a:t>Action is a small dose of insulin</a:t>
            </a:r>
          </a:p>
          <a:p>
            <a:r>
              <a:rPr lang="en-US" dirty="0"/>
              <a:t>90% -&gt; glucose is controlled</a:t>
            </a:r>
          </a:p>
          <a:p>
            <a:r>
              <a:rPr lang="en-US" dirty="0"/>
              <a:t>10% -&gt; glucose keeps rising</a:t>
            </a:r>
          </a:p>
          <a:p>
            <a:endParaRPr lang="en-US" dirty="0"/>
          </a:p>
          <a:p>
            <a:r>
              <a:rPr lang="en-US" dirty="0"/>
              <a:t>Example 2: state is that BP is dropping despite fluid</a:t>
            </a:r>
          </a:p>
          <a:p>
            <a:r>
              <a:rPr lang="en-US" dirty="0"/>
              <a:t>Action is vasopressor</a:t>
            </a:r>
          </a:p>
          <a:p>
            <a:r>
              <a:rPr lang="en-US" dirty="0"/>
              <a:t>90% -&gt; stabilized</a:t>
            </a:r>
          </a:p>
          <a:p>
            <a:r>
              <a:rPr lang="en-US" dirty="0"/>
              <a:t>10% -&gt; heart attack</a:t>
            </a:r>
          </a:p>
          <a:p>
            <a:endParaRPr lang="en-US" dirty="0"/>
          </a:p>
          <a:p>
            <a:r>
              <a:rPr lang="en-US" dirty="0"/>
              <a:t>Example 1: 90% patient is well. 10% patient is sick</a:t>
            </a:r>
          </a:p>
          <a:p>
            <a:r>
              <a:rPr lang="en-US" dirty="0"/>
              <a:t>Example 2: 10% patient has severe coronary artery disease</a:t>
            </a:r>
          </a:p>
        </p:txBody>
      </p:sp>
      <p:sp>
        <p:nvSpPr>
          <p:cNvPr id="4" name="Slide Number Placeholder 3"/>
          <p:cNvSpPr>
            <a:spLocks noGrp="1"/>
          </p:cNvSpPr>
          <p:nvPr>
            <p:ph type="sldNum" sz="quarter" idx="5"/>
          </p:nvPr>
        </p:nvSpPr>
        <p:spPr/>
        <p:txBody>
          <a:bodyPr/>
          <a:lstStyle/>
          <a:p>
            <a:fld id="{16E98E89-17B2-4721-9E3B-530BF713EE36}" type="slidenum">
              <a:rPr lang="en-US" smtClean="0"/>
              <a:t>41</a:t>
            </a:fld>
            <a:endParaRPr lang="en-US"/>
          </a:p>
        </p:txBody>
      </p:sp>
    </p:spTree>
    <p:extLst>
      <p:ext uri="{BB962C8B-B14F-4D97-AF65-F5344CB8AC3E}">
        <p14:creationId xmlns:p14="http://schemas.microsoft.com/office/powerpoint/2010/main" val="4188573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dirty="0"/>
              <a:t>Classification performance?</a:t>
            </a:r>
          </a:p>
          <a:p>
            <a:pPr>
              <a:spcAft>
                <a:spcPts val="1200"/>
              </a:spcAft>
            </a:pPr>
            <a:r>
              <a:rPr lang="en-US" dirty="0"/>
              <a:t>Mean Square Error?</a:t>
            </a:r>
          </a:p>
          <a:p>
            <a:pPr>
              <a:spcAft>
                <a:spcPts val="1200"/>
              </a:spcAft>
            </a:pPr>
            <a:endParaRPr lang="en-US" dirty="0"/>
          </a:p>
          <a:p>
            <a:pPr>
              <a:spcAft>
                <a:spcPts val="1200"/>
              </a:spcAft>
              <a:buFont typeface="Wingdings" pitchFamily="2" charset="2"/>
              <a:buChar char="Ø"/>
            </a:pPr>
            <a:r>
              <a:rPr lang="en-US" dirty="0"/>
              <a:t>Ideally, we compare outcomes between competing policies</a:t>
            </a:r>
          </a:p>
          <a:p>
            <a:pPr>
              <a:spcAft>
                <a:spcPts val="1200"/>
              </a:spcAft>
              <a:buFont typeface="Wingdings" pitchFamily="2" charset="2"/>
              <a:buChar char="Ø"/>
            </a:pPr>
            <a:r>
              <a:rPr lang="en-US" dirty="0"/>
              <a:t>In this case, the policy the algorithm is competing against is real physician decision-making</a:t>
            </a:r>
          </a:p>
          <a:p>
            <a:pPr>
              <a:spcAft>
                <a:spcPts val="1200"/>
              </a:spcAft>
              <a:buFont typeface="Wingdings" pitchFamily="2" charset="2"/>
              <a:buChar char="Ø"/>
            </a:pPr>
            <a:r>
              <a:rPr lang="en-US" dirty="0"/>
              <a:t>Physician policy can be directly evaluated, but the learned policy – since it was not actually followed – can only be indirectly evaluated (“off-policy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results for low SOFA scores are not as informative because baseline mortality in this regime is low, and there does not appear to be significant variation in mortality with the dosage of drug given.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Distribution of the estimated value of the clinician and AI policies in the selected model, built by bootstrapping with 2,000 </a:t>
            </a:r>
            <a:r>
              <a:rPr lang="en-US" sz="1200" b="0" i="0" kern="1200" dirty="0" err="1">
                <a:solidFill>
                  <a:schemeClr val="tx1"/>
                </a:solidFill>
                <a:effectLst/>
                <a:latin typeface="+mn-lt"/>
                <a:ea typeface="+mn-ea"/>
                <a:cs typeface="+mn-cs"/>
              </a:rPr>
              <a:t>resamplings</a:t>
            </a:r>
            <a:r>
              <a:rPr lang="en-US" sz="1200" b="0" i="0" kern="1200" dirty="0">
                <a:solidFill>
                  <a:schemeClr val="tx1"/>
                </a:solidFill>
                <a:effectLst/>
                <a:latin typeface="+mn-lt"/>
                <a:ea typeface="+mn-ea"/>
                <a:cs typeface="+mn-cs"/>
              </a:rPr>
              <a:t>. </a:t>
            </a:r>
            <a:r>
              <a:rPr lang="en-US" sz="1200" b="1" i="0" kern="1200" dirty="0" err="1">
                <a:solidFill>
                  <a:schemeClr val="tx1"/>
                </a:solidFill>
                <a:effectLst/>
                <a:latin typeface="+mn-lt"/>
                <a:ea typeface="+mn-ea"/>
                <a:cs typeface="+mn-cs"/>
              </a:rPr>
              <a:t>b,c</a:t>
            </a:r>
            <a:r>
              <a:rPr lang="en-US" sz="1200" b="0" i="0" kern="1200" dirty="0">
                <a:solidFill>
                  <a:schemeClr val="tx1"/>
                </a:solidFill>
                <a:effectLst/>
                <a:latin typeface="+mn-lt"/>
                <a:ea typeface="+mn-ea"/>
                <a:cs typeface="+mn-cs"/>
              </a:rPr>
              <a:t>, Visualization of the clinician and AI policies. All actions were aggregated over all time steps for the five dose bins of both medications. On average, patients were administered more intravenous fluid (</a:t>
            </a:r>
            <a:r>
              <a:rPr lang="en-US" sz="1200" b="1" i="0"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and less vasopressor (</a:t>
            </a:r>
            <a:r>
              <a:rPr lang="en-US" sz="1200" b="1" i="0" kern="1200" dirty="0">
                <a:solidFill>
                  <a:schemeClr val="tx1"/>
                </a:solidFill>
                <a:effectLst/>
                <a:latin typeface="+mn-lt"/>
                <a:ea typeface="+mn-ea"/>
                <a:cs typeface="+mn-cs"/>
              </a:rPr>
              <a:t>c</a:t>
            </a:r>
            <a:r>
              <a:rPr lang="en-US" sz="1200" b="0" i="0" kern="1200" dirty="0">
                <a:solidFill>
                  <a:schemeClr val="tx1"/>
                </a:solidFill>
                <a:effectLst/>
                <a:latin typeface="+mn-lt"/>
                <a:ea typeface="+mn-ea"/>
                <a:cs typeface="+mn-cs"/>
              </a:rPr>
              <a:t>) medications than recommended by the AI policy. Vasopressor dosage is shown in µg/kg/min of norepinephrine equivalent, and intravenous fluid dosage is shown in mL/4 h. </a:t>
            </a:r>
            <a:r>
              <a:rPr lang="en-US" sz="1200" b="1" i="0" kern="1200" dirty="0">
                <a:solidFill>
                  <a:schemeClr val="tx1"/>
                </a:solidFill>
                <a:effectLst/>
                <a:latin typeface="+mn-lt"/>
                <a:ea typeface="+mn-ea"/>
                <a:cs typeface="+mn-cs"/>
              </a:rPr>
              <a:t>d</a:t>
            </a:r>
            <a:r>
              <a:rPr lang="en-US" sz="1200" b="0" i="0" kern="1200" dirty="0">
                <a:solidFill>
                  <a:schemeClr val="tx1"/>
                </a:solidFill>
                <a:effectLst/>
                <a:latin typeface="+mn-lt"/>
                <a:ea typeface="+mn-ea"/>
                <a:cs typeface="+mn-cs"/>
              </a:rPr>
              <a:t>, The dose excess, referring to the difference between the given and suggested dose averaged over all time points per patient, for intravenous fluids (left) and vasopressor (right). The figure was generated by bootstrapping with 2,000 </a:t>
            </a:r>
            <a:r>
              <a:rPr lang="en-US" sz="1200" b="0" i="0" kern="1200" dirty="0" err="1">
                <a:solidFill>
                  <a:schemeClr val="tx1"/>
                </a:solidFill>
                <a:effectLst/>
                <a:latin typeface="+mn-lt"/>
                <a:ea typeface="+mn-ea"/>
                <a:cs typeface="+mn-cs"/>
              </a:rPr>
              <a:t>resamplings</a:t>
            </a:r>
            <a:r>
              <a:rPr lang="en-US" sz="1200" b="0" i="0" kern="1200" dirty="0">
                <a:solidFill>
                  <a:schemeClr val="tx1"/>
                </a:solidFill>
                <a:effectLst/>
                <a:latin typeface="+mn-lt"/>
                <a:ea typeface="+mn-ea"/>
                <a:cs typeface="+mn-cs"/>
              </a:rPr>
              <a:t>. The shaded area represents the </a:t>
            </a:r>
            <a:r>
              <a:rPr lang="en-US" sz="1200" b="0" i="0" kern="1200" dirty="0" err="1">
                <a:solidFill>
                  <a:schemeClr val="tx1"/>
                </a:solidFill>
                <a:effectLst/>
                <a:latin typeface="+mn-lt"/>
                <a:ea typeface="+mn-ea"/>
                <a:cs typeface="+mn-cs"/>
              </a:rPr>
              <a:t>s.e.m</a:t>
            </a:r>
            <a:r>
              <a:rPr lang="en-US" sz="1200" b="0" i="0" kern="1200" dirty="0">
                <a:solidFill>
                  <a:schemeClr val="tx1"/>
                </a:solidFill>
                <a:effectLst/>
                <a:latin typeface="+mn-lt"/>
                <a:ea typeface="+mn-ea"/>
                <a:cs typeface="+mn-cs"/>
              </a:rPr>
              <a:t>. In both plots, the smallest dose difference was associated with the best survival rates (vertical dotted line). The further away the dose received was from the suggested dose, the worse the outcome.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43</a:t>
            </a:fld>
            <a:endParaRPr lang="en-US"/>
          </a:p>
        </p:txBody>
      </p:sp>
    </p:spTree>
    <p:extLst>
      <p:ext uri="{BB962C8B-B14F-4D97-AF65-F5344CB8AC3E}">
        <p14:creationId xmlns:p14="http://schemas.microsoft.com/office/powerpoint/2010/main" val="6709695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1 – off-policy evaluation: estimated value of policies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Can we compute value (expected reward) of a new target policy A, using trajectories collected under different policy B? </a:t>
            </a:r>
            <a:endParaRPr lang="en-US" dirty="0">
              <a:effectLst/>
            </a:endParaRPr>
          </a:p>
          <a:p>
            <a:r>
              <a:rPr lang="en-US" sz="1200" kern="1200" dirty="0">
                <a:solidFill>
                  <a:schemeClr val="tx1"/>
                </a:solidFill>
                <a:effectLst/>
                <a:latin typeface="+mn-lt"/>
                <a:ea typeface="+mn-ea"/>
                <a:cs typeface="+mn-cs"/>
              </a:rPr>
              <a:t>Strategy: weighted average of all rewards </a:t>
            </a:r>
            <a:endParaRPr lang="en-US" dirty="0">
              <a:effectLst/>
            </a:endParaRPr>
          </a:p>
          <a:p>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Upweight</a:t>
            </a:r>
            <a:r>
              <a:rPr lang="en-US" sz="1200" kern="1200" dirty="0">
                <a:solidFill>
                  <a:schemeClr val="tx1"/>
                </a:solidFill>
                <a:effectLst/>
                <a:latin typeface="+mn-lt"/>
                <a:ea typeface="+mn-ea"/>
                <a:cs typeface="+mn-cs"/>
              </a:rPr>
              <a:t> patients who had similar trajectories to those suggested by policy A </a:t>
            </a:r>
          </a:p>
          <a:p>
            <a:r>
              <a:rPr lang="en-US" sz="1200" kern="1200" dirty="0">
                <a:solidFill>
                  <a:schemeClr val="tx1"/>
                </a:solidFill>
                <a:effectLst/>
                <a:latin typeface="+mn-lt"/>
                <a:ea typeface="+mn-ea"/>
                <a:cs typeface="+mn-cs"/>
              </a:rPr>
              <a:t>Not clear how well it works, hence, gold standard is to try the policy for real.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2 – method of looking at mortality based on deviation from recommendations</a:t>
            </a:r>
            <a:endParaRPr lang="en-US" dirty="0"/>
          </a:p>
          <a:p>
            <a:endParaRPr lang="en-US" dirty="0"/>
          </a:p>
          <a:p>
            <a:r>
              <a:rPr lang="en-US" dirty="0"/>
              <a:t>The idea here – when you</a:t>
            </a:r>
            <a:r>
              <a:rPr lang="en-US" baseline="0" dirty="0"/>
              <a:t> move away from the “middle ground”, it’s indicative of something… in this case, patient may be sicker in a way not well captured by the state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44</a:t>
            </a:fld>
            <a:endParaRPr lang="en-US"/>
          </a:p>
        </p:txBody>
      </p:sp>
    </p:spTree>
    <p:extLst>
      <p:ext uri="{BB962C8B-B14F-4D97-AF65-F5344CB8AC3E}">
        <p14:creationId xmlns:p14="http://schemas.microsoft.com/office/powerpoint/2010/main" val="5778217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dataset that gives us a large number of {state, action, reward} tuples. Keep updating our Q table or DNN based on these tuples until things converge</a:t>
            </a:r>
          </a:p>
          <a:p>
            <a:endParaRPr lang="en-US" dirty="0"/>
          </a:p>
          <a:p>
            <a:r>
              <a:rPr lang="en-US" dirty="0"/>
              <a:t>It’s as if we’re trying the actions, but the actions we’re able to try are set in advance. So the limitation here is that we can’t explore freely. We may not have any examples of particular actions from a given state, and so their value is unknown to us.</a:t>
            </a:r>
          </a:p>
          <a:p>
            <a:endParaRPr lang="en-US" dirty="0"/>
          </a:p>
          <a:p>
            <a:r>
              <a:rPr lang="en-US" dirty="0"/>
              <a:t>Limitation 1: can’t comprehensively explore</a:t>
            </a:r>
          </a:p>
          <a:p>
            <a:r>
              <a:rPr lang="en-US" dirty="0"/>
              <a:t>Limitation 2: since the agent is not actually making decisions, there may be confounding variables that are affecting actions that we don’t understand.</a:t>
            </a:r>
          </a:p>
          <a:p>
            <a:endParaRPr lang="en-US" dirty="0"/>
          </a:p>
          <a:p>
            <a:r>
              <a:rPr lang="en-US" dirty="0"/>
              <a:t>Explain how we do this. We simply keep iterating </a:t>
            </a:r>
          </a:p>
          <a:p>
            <a:endParaRPr lang="en-US" dirty="0"/>
          </a:p>
          <a:p>
            <a:r>
              <a:rPr lang="en-US" dirty="0"/>
              <a:t>Cannot control which actions are taken</a:t>
            </a:r>
          </a:p>
          <a:p>
            <a:r>
              <a:rPr lang="en-US" dirty="0"/>
              <a:t>Tie this back to comments from before</a:t>
            </a:r>
          </a:p>
        </p:txBody>
      </p:sp>
      <p:sp>
        <p:nvSpPr>
          <p:cNvPr id="4" name="Slide Number Placeholder 3"/>
          <p:cNvSpPr>
            <a:spLocks noGrp="1"/>
          </p:cNvSpPr>
          <p:nvPr>
            <p:ph type="sldNum" sz="quarter" idx="5"/>
          </p:nvPr>
        </p:nvSpPr>
        <p:spPr/>
        <p:txBody>
          <a:bodyPr/>
          <a:lstStyle/>
          <a:p>
            <a:fld id="{16E98E89-17B2-4721-9E3B-530BF713EE36}" type="slidenum">
              <a:rPr lang="en-US" smtClean="0"/>
              <a:t>48</a:t>
            </a:fld>
            <a:endParaRPr lang="en-US"/>
          </a:p>
        </p:txBody>
      </p:sp>
    </p:spTree>
    <p:extLst>
      <p:ext uri="{BB962C8B-B14F-4D97-AF65-F5344CB8AC3E}">
        <p14:creationId xmlns:p14="http://schemas.microsoft.com/office/powerpoint/2010/main" val="2821303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transitions may not match reality</a:t>
            </a:r>
          </a:p>
          <a:p>
            <a:endParaRPr lang="en-US" dirty="0"/>
          </a:p>
          <a:p>
            <a:pPr marL="171450" indent="-171450">
              <a:buFontTx/>
              <a:buChar char="-"/>
            </a:pPr>
            <a:r>
              <a:rPr lang="en-US" dirty="0"/>
              <a:t>Requires a good existing understanding of how actions influence the state</a:t>
            </a:r>
          </a:p>
          <a:p>
            <a:pPr marL="171450" indent="-171450">
              <a:buFontTx/>
              <a:buChar char="-"/>
            </a:pPr>
            <a:r>
              <a:rPr lang="en-US" dirty="0"/>
              <a:t>But, the simulator could be generated using whatever means, and may incorporate physiologic info, for example</a:t>
            </a:r>
          </a:p>
          <a:p>
            <a:pPr marL="171450" indent="-171450">
              <a:buFontTx/>
              <a:buChar char="-"/>
            </a:pPr>
            <a:r>
              <a:rPr lang="en-US" dirty="0"/>
              <a:t>So at UVA we have a differential equation based model, includes info about different compartments, long history of development, etc.</a:t>
            </a:r>
          </a:p>
        </p:txBody>
      </p:sp>
      <p:sp>
        <p:nvSpPr>
          <p:cNvPr id="4" name="Slide Number Placeholder 3"/>
          <p:cNvSpPr>
            <a:spLocks noGrp="1"/>
          </p:cNvSpPr>
          <p:nvPr>
            <p:ph type="sldNum" sz="quarter" idx="5"/>
          </p:nvPr>
        </p:nvSpPr>
        <p:spPr/>
        <p:txBody>
          <a:bodyPr/>
          <a:lstStyle/>
          <a:p>
            <a:fld id="{16E98E89-17B2-4721-9E3B-530BF713EE36}" type="slidenum">
              <a:rPr lang="en-US" smtClean="0"/>
              <a:t>49</a:t>
            </a:fld>
            <a:endParaRPr lang="en-US"/>
          </a:p>
        </p:txBody>
      </p:sp>
    </p:spTree>
    <p:extLst>
      <p:ext uri="{BB962C8B-B14F-4D97-AF65-F5344CB8AC3E}">
        <p14:creationId xmlns:p14="http://schemas.microsoft.com/office/powerpoint/2010/main" val="38630657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this at UVA</a:t>
            </a:r>
          </a:p>
          <a:p>
            <a:r>
              <a:rPr lang="en-US" dirty="0"/>
              <a:t>Endocrinologist in the loop</a:t>
            </a:r>
          </a:p>
          <a:p>
            <a:endParaRPr lang="en-US" dirty="0"/>
          </a:p>
          <a:p>
            <a:pPr marL="0" indent="0">
              <a:buNone/>
            </a:pPr>
            <a:r>
              <a:rPr lang="en-US" sz="1200" dirty="0"/>
              <a:t>- high cost (e.g. clinician time)</a:t>
            </a:r>
          </a:p>
          <a:p>
            <a:pPr marL="0" indent="0">
              <a:buNone/>
            </a:pPr>
            <a:r>
              <a:rPr lang="en-US" sz="1200" dirty="0"/>
              <a:t>- may prevent algorithm from learning a better policy</a:t>
            </a:r>
          </a:p>
        </p:txBody>
      </p:sp>
      <p:sp>
        <p:nvSpPr>
          <p:cNvPr id="4" name="Slide Number Placeholder 3"/>
          <p:cNvSpPr>
            <a:spLocks noGrp="1"/>
          </p:cNvSpPr>
          <p:nvPr>
            <p:ph type="sldNum" sz="quarter" idx="10"/>
          </p:nvPr>
        </p:nvSpPr>
        <p:spPr/>
        <p:txBody>
          <a:bodyPr/>
          <a:lstStyle/>
          <a:p>
            <a:fld id="{16E98E89-17B2-4721-9E3B-530BF713EE36}" type="slidenum">
              <a:rPr lang="en-US" smtClean="0"/>
              <a:t>50</a:t>
            </a:fld>
            <a:endParaRPr lang="en-US"/>
          </a:p>
        </p:txBody>
      </p:sp>
    </p:spTree>
    <p:extLst>
      <p:ext uri="{BB962C8B-B14F-4D97-AF65-F5344CB8AC3E}">
        <p14:creationId xmlns:p14="http://schemas.microsoft.com/office/powerpoint/2010/main" val="3637244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parallels to self-driving cars</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51</a:t>
            </a:fld>
            <a:endParaRPr lang="en-US"/>
          </a:p>
        </p:txBody>
      </p:sp>
    </p:spTree>
    <p:extLst>
      <p:ext uri="{BB962C8B-B14F-4D97-AF65-F5344CB8AC3E}">
        <p14:creationId xmlns:p14="http://schemas.microsoft.com/office/powerpoint/2010/main" val="37758610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E98E89-17B2-4721-9E3B-530BF713EE36}" type="slidenum">
              <a:rPr lang="en-US" smtClean="0"/>
              <a:t>52</a:t>
            </a:fld>
            <a:endParaRPr lang="en-US"/>
          </a:p>
        </p:txBody>
      </p:sp>
    </p:spTree>
    <p:extLst>
      <p:ext uri="{BB962C8B-B14F-4D97-AF65-F5344CB8AC3E}">
        <p14:creationId xmlns:p14="http://schemas.microsoft.com/office/powerpoint/2010/main" val="33047259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53</a:t>
            </a:fld>
            <a:endParaRPr lang="en-US"/>
          </a:p>
        </p:txBody>
      </p:sp>
    </p:spTree>
    <p:extLst>
      <p:ext uri="{BB962C8B-B14F-4D97-AF65-F5344CB8AC3E}">
        <p14:creationId xmlns:p14="http://schemas.microsoft.com/office/powerpoint/2010/main" val="1234602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54</a:t>
            </a:fld>
            <a:endParaRPr lang="en-US"/>
          </a:p>
        </p:txBody>
      </p:sp>
    </p:spTree>
    <p:extLst>
      <p:ext uri="{BB962C8B-B14F-4D97-AF65-F5344CB8AC3E}">
        <p14:creationId xmlns:p14="http://schemas.microsoft.com/office/powerpoint/2010/main" val="395211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happening on an ongoing basis</a:t>
            </a:r>
          </a:p>
        </p:txBody>
      </p:sp>
      <p:sp>
        <p:nvSpPr>
          <p:cNvPr id="4" name="Slide Number Placeholder 3"/>
          <p:cNvSpPr>
            <a:spLocks noGrp="1"/>
          </p:cNvSpPr>
          <p:nvPr>
            <p:ph type="sldNum" sz="quarter" idx="5"/>
          </p:nvPr>
        </p:nvSpPr>
        <p:spPr/>
        <p:txBody>
          <a:bodyPr/>
          <a:lstStyle/>
          <a:p>
            <a:fld id="{16E98E89-17B2-4721-9E3B-530BF713EE36}" type="slidenum">
              <a:rPr lang="en-US" smtClean="0"/>
              <a:t>5</a:t>
            </a:fld>
            <a:endParaRPr lang="en-US"/>
          </a:p>
        </p:txBody>
      </p:sp>
    </p:spTree>
    <p:extLst>
      <p:ext uri="{BB962C8B-B14F-4D97-AF65-F5344CB8AC3E}">
        <p14:creationId xmlns:p14="http://schemas.microsoft.com/office/powerpoint/2010/main" val="23097719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6E98E89-17B2-4721-9E3B-530BF713EE36}" type="slidenum">
              <a:rPr lang="en-US" smtClean="0"/>
              <a:t>55</a:t>
            </a:fld>
            <a:endParaRPr lang="en-US"/>
          </a:p>
        </p:txBody>
      </p:sp>
    </p:spTree>
    <p:extLst>
      <p:ext uri="{BB962C8B-B14F-4D97-AF65-F5344CB8AC3E}">
        <p14:creationId xmlns:p14="http://schemas.microsoft.com/office/powerpoint/2010/main" val="12576911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Challenges:</a:t>
            </a:r>
          </a:p>
          <a:p>
            <a:endParaRPr lang="en-US" sz="1200" dirty="0"/>
          </a:p>
          <a:p>
            <a:pPr marL="342900" indent="-342900">
              <a:buFont typeface="Arial" panose="020B0604020202020204" pitchFamily="34" charset="0"/>
              <a:buChar char="•"/>
            </a:pPr>
            <a:r>
              <a:rPr lang="en-US" sz="1200" dirty="0"/>
              <a:t>Modifications to meet frequentist trial design requirements (e.g. maintain higher degree of </a:t>
            </a:r>
            <a:r>
              <a:rPr lang="en-US" sz="1200" i="1" dirty="0"/>
              <a:t>exploration</a:t>
            </a:r>
            <a:r>
              <a:rPr lang="en-US" sz="1200" dirty="0"/>
              <a:t> to control type-I error rate)</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Time delay between allocation and result</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Deterministic allocation can make the trial more vulnerable to bias (e.g. participant drift, manipulation by a sponsor)</a:t>
            </a:r>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56</a:t>
            </a:fld>
            <a:endParaRPr lang="en-US"/>
          </a:p>
        </p:txBody>
      </p:sp>
    </p:spTree>
    <p:extLst>
      <p:ext uri="{BB962C8B-B14F-4D97-AF65-F5344CB8AC3E}">
        <p14:creationId xmlns:p14="http://schemas.microsoft.com/office/powerpoint/2010/main" val="2466898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58</a:t>
            </a:fld>
            <a:endParaRPr lang="en-US"/>
          </a:p>
        </p:txBody>
      </p:sp>
    </p:spTree>
    <p:extLst>
      <p:ext uri="{BB962C8B-B14F-4D97-AF65-F5344CB8AC3E}">
        <p14:creationId xmlns:p14="http://schemas.microsoft.com/office/powerpoint/2010/main" val="4039229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59</a:t>
            </a:fld>
            <a:endParaRPr lang="en-US"/>
          </a:p>
        </p:txBody>
      </p:sp>
    </p:spTree>
    <p:extLst>
      <p:ext uri="{BB962C8B-B14F-4D97-AF65-F5344CB8AC3E}">
        <p14:creationId xmlns:p14="http://schemas.microsoft.com/office/powerpoint/2010/main" val="37220408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 of contextual</a:t>
            </a:r>
            <a:r>
              <a:rPr lang="en-US" baseline="0" dirty="0"/>
              <a:t> bandit – what encouragement works best for physical activity</a:t>
            </a:r>
          </a:p>
          <a:p>
            <a:r>
              <a:rPr lang="en-US" baseline="0" dirty="0"/>
              <a:t>Give one other example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60</a:t>
            </a:fld>
            <a:endParaRPr lang="en-US"/>
          </a:p>
        </p:txBody>
      </p:sp>
    </p:spTree>
    <p:extLst>
      <p:ext uri="{BB962C8B-B14F-4D97-AF65-F5344CB8AC3E}">
        <p14:creationId xmlns:p14="http://schemas.microsoft.com/office/powerpoint/2010/main" val="1149771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Medical Information Mart for Intensive Care version III (MIMIC-III)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min in</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6</a:t>
            </a:fld>
            <a:endParaRPr lang="en-US"/>
          </a:p>
        </p:txBody>
      </p:sp>
    </p:spTree>
    <p:extLst>
      <p:ext uri="{BB962C8B-B14F-4D97-AF65-F5344CB8AC3E}">
        <p14:creationId xmlns:p14="http://schemas.microsoft.com/office/powerpoint/2010/main" val="2074998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happening on an ongoing basis</a:t>
            </a:r>
          </a:p>
        </p:txBody>
      </p:sp>
      <p:sp>
        <p:nvSpPr>
          <p:cNvPr id="4" name="Slide Number Placeholder 3"/>
          <p:cNvSpPr>
            <a:spLocks noGrp="1"/>
          </p:cNvSpPr>
          <p:nvPr>
            <p:ph type="sldNum" sz="quarter" idx="5"/>
          </p:nvPr>
        </p:nvSpPr>
        <p:spPr/>
        <p:txBody>
          <a:bodyPr/>
          <a:lstStyle/>
          <a:p>
            <a:fld id="{16E98E89-17B2-4721-9E3B-530BF713EE36}" type="slidenum">
              <a:rPr lang="en-US" smtClean="0"/>
              <a:t>8</a:t>
            </a:fld>
            <a:endParaRPr lang="en-US"/>
          </a:p>
        </p:txBody>
      </p:sp>
    </p:spTree>
    <p:extLst>
      <p:ext uri="{BB962C8B-B14F-4D97-AF65-F5344CB8AC3E}">
        <p14:creationId xmlns:p14="http://schemas.microsoft.com/office/powerpoint/2010/main" val="2723179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is usually represented as a vector, e.g. of physiologic measurements</a:t>
            </a:r>
          </a:p>
          <a:p>
            <a:r>
              <a:rPr lang="en-US" dirty="0"/>
              <a:t>reward can include costs – might be negative</a:t>
            </a:r>
          </a:p>
          <a:p>
            <a:r>
              <a:rPr lang="en-US" dirty="0"/>
              <a:t>There is (in general) randomness in these transitions… a given action may not always produce the same result</a:t>
            </a:r>
          </a:p>
          <a:p>
            <a:r>
              <a:rPr lang="en-US" dirty="0"/>
              <a:t>Model may not be known</a:t>
            </a:r>
          </a:p>
        </p:txBody>
      </p:sp>
      <p:sp>
        <p:nvSpPr>
          <p:cNvPr id="4" name="Slide Number Placeholder 3"/>
          <p:cNvSpPr>
            <a:spLocks noGrp="1"/>
          </p:cNvSpPr>
          <p:nvPr>
            <p:ph type="sldNum" sz="quarter" idx="5"/>
          </p:nvPr>
        </p:nvSpPr>
        <p:spPr/>
        <p:txBody>
          <a:bodyPr/>
          <a:lstStyle/>
          <a:p>
            <a:fld id="{16E98E89-17B2-4721-9E3B-530BF713EE36}" type="slidenum">
              <a:rPr lang="en-US" smtClean="0"/>
              <a:t>11</a:t>
            </a:fld>
            <a:endParaRPr lang="en-US"/>
          </a:p>
        </p:txBody>
      </p:sp>
    </p:spTree>
    <p:extLst>
      <p:ext uri="{BB962C8B-B14F-4D97-AF65-F5344CB8AC3E}">
        <p14:creationId xmlns:p14="http://schemas.microsoft.com/office/powerpoint/2010/main" val="3650439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state is usually represented as a vector, e.g. of physiologic measurements</a:t>
            </a:r>
          </a:p>
          <a:p>
            <a:r>
              <a:rPr lang="en-US" dirty="0"/>
              <a:t>reward can include costs – might be negative</a:t>
            </a:r>
          </a:p>
          <a:p>
            <a:r>
              <a:rPr lang="en-US" dirty="0"/>
              <a:t>There is (in general) randomness in these transitions… a given action may not always produce the same result</a:t>
            </a:r>
          </a:p>
          <a:p>
            <a:r>
              <a:rPr lang="en-US" dirty="0"/>
              <a:t>Model may not be known</a:t>
            </a:r>
          </a:p>
        </p:txBody>
      </p:sp>
      <p:sp>
        <p:nvSpPr>
          <p:cNvPr id="4" name="Slide Number Placeholder 3"/>
          <p:cNvSpPr>
            <a:spLocks noGrp="1"/>
          </p:cNvSpPr>
          <p:nvPr>
            <p:ph type="sldNum" sz="quarter" idx="5"/>
          </p:nvPr>
        </p:nvSpPr>
        <p:spPr/>
        <p:txBody>
          <a:bodyPr/>
          <a:lstStyle/>
          <a:p>
            <a:fld id="{16E98E89-17B2-4721-9E3B-530BF713EE36}" type="slidenum">
              <a:rPr lang="en-US" smtClean="0"/>
              <a:t>12</a:t>
            </a:fld>
            <a:endParaRPr lang="en-US"/>
          </a:p>
        </p:txBody>
      </p:sp>
    </p:spTree>
    <p:extLst>
      <p:ext uri="{BB962C8B-B14F-4D97-AF65-F5344CB8AC3E}">
        <p14:creationId xmlns:p14="http://schemas.microsoft.com/office/powerpoint/2010/main" val="1956786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clear how to define the state.</a:t>
            </a:r>
          </a:p>
          <a:p>
            <a:r>
              <a:rPr lang="en-US" dirty="0"/>
              <a:t>Clear set of information that is relevant to decision-making, and we’re able to observe all of it</a:t>
            </a:r>
          </a:p>
          <a:p>
            <a:r>
              <a:rPr lang="en-US" dirty="0"/>
              <a:t>Less so in medicine</a:t>
            </a:r>
          </a:p>
          <a:p>
            <a:endParaRPr lang="en-US" dirty="0"/>
          </a:p>
          <a:p>
            <a:r>
              <a:rPr lang="en-US" dirty="0"/>
              <a:t>Moreover, what’s on the board right now is the only thing that matters</a:t>
            </a:r>
          </a:p>
          <a:p>
            <a:r>
              <a:rPr lang="en-US" dirty="0"/>
              <a:t>Doesn’t matter how we got here – has no impact on the best decision going forward</a:t>
            </a:r>
          </a:p>
          <a:p>
            <a:r>
              <a:rPr lang="en-US" dirty="0"/>
              <a:t>Not always the case in medicine</a:t>
            </a:r>
          </a:p>
          <a:p>
            <a:endParaRPr lang="en-US" dirty="0"/>
          </a:p>
          <a:p>
            <a:r>
              <a:rPr lang="en-US" dirty="0"/>
              <a:t>So there are these two related questions.</a:t>
            </a:r>
          </a:p>
          <a:p>
            <a:r>
              <a:rPr lang="en-US" dirty="0"/>
              <a:t>What information is important to my decision-making?</a:t>
            </a:r>
          </a:p>
          <a:p>
            <a:r>
              <a:rPr lang="en-US" dirty="0"/>
              <a:t>What information do I have access to?</a:t>
            </a:r>
          </a:p>
        </p:txBody>
      </p:sp>
      <p:sp>
        <p:nvSpPr>
          <p:cNvPr id="4" name="Slide Number Placeholder 3"/>
          <p:cNvSpPr>
            <a:spLocks noGrp="1"/>
          </p:cNvSpPr>
          <p:nvPr>
            <p:ph type="sldNum" sz="quarter" idx="5"/>
          </p:nvPr>
        </p:nvSpPr>
        <p:spPr/>
        <p:txBody>
          <a:bodyPr/>
          <a:lstStyle/>
          <a:p>
            <a:fld id="{16E98E89-17B2-4721-9E3B-530BF713EE36}" type="slidenum">
              <a:rPr lang="en-US" smtClean="0"/>
              <a:t>13</a:t>
            </a:fld>
            <a:endParaRPr lang="en-US"/>
          </a:p>
        </p:txBody>
      </p:sp>
    </p:spTree>
    <p:extLst>
      <p:ext uri="{BB962C8B-B14F-4D97-AF65-F5344CB8AC3E}">
        <p14:creationId xmlns:p14="http://schemas.microsoft.com/office/powerpoint/2010/main" val="35767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2715558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40863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49592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62599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93200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31623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417554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19649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40053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2769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8/1/2019</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277122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123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585" rtl="0" eaLnBrk="1" latinLnBrk="0" hangingPunct="1">
        <a:spcBef>
          <a:spcPct val="0"/>
        </a:spcBef>
        <a:buNone/>
        <a:defRPr sz="5867" kern="1200">
          <a:solidFill>
            <a:srgbClr val="001A57"/>
          </a:solidFill>
          <a:latin typeface="Helvetica"/>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10.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hyperlink" Target="https://medium.com/@justin_d_lawler/continuous-glucose-monitoring-the-first-four-weeks-7a6aa5fdb06e"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medium.com/@justin_d_lawler/continuous-glucose-monitoring-the-first-four-weeks-7a6aa5fdb06e" TargetMode="Externa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medium.com/@justin_d_lawler/continuous-glucose-monitoring-the-first-four-weeks-7a6aa5fdb06e" TargetMode="Externa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medium.com/@justin_d_lawler/continuous-glucose-monitoring-the-first-four-weeks-7a6aa5fdb06e"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time.com/4703099/continuous-glucose-monitor-blood-sugar-diabetes/"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hyperlink" Target="https://time.com/4703099/continuous-glucose-monitor-blood-sugar-diabete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14.png"/><Relationship Id="rId7" Type="http://schemas.openxmlformats.org/officeDocument/2006/relationships/image" Target="../media/image3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0.png"/><Relationship Id="rId5" Type="http://schemas.openxmlformats.org/officeDocument/2006/relationships/image" Target="../media/image320.png"/><Relationship Id="rId4" Type="http://schemas.openxmlformats.org/officeDocument/2006/relationships/image" Target="../media/image310.png"/><Relationship Id="rId9" Type="http://schemas.openxmlformats.org/officeDocument/2006/relationships/image" Target="../media/image130.png"/></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8.jpeg"/></Relationships>
</file>

<file path=ppt/slides/_rels/slide2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6.tiff"/></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4.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hyperlink" Target="https://medium.com/@justin_d_lawler/continuous-glucose-monitoring-the-first-four-weeks-7a6aa5fdb06e" TargetMode="External"/><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hyperlink" Target="https://spectrum.ieee.org/author/ackerman-evan-" TargetMode="External"/><Relationship Id="rId4" Type="http://schemas.openxmlformats.org/officeDocument/2006/relationships/image" Target="../media/image25.jpeg"/></Relationships>
</file>

<file path=ppt/slides/_rels/slide4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5.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2.gif"/><Relationship Id="rId5" Type="http://schemas.microsoft.com/office/2007/relationships/hdphoto" Target="../media/hdphoto1.wdp"/><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52.gif"/><Relationship Id="rId5" Type="http://schemas.microsoft.com/office/2007/relationships/hdphoto" Target="../media/hdphoto1.wdp"/><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4.tiff"/></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2.gif"/><Relationship Id="rId5" Type="http://schemas.microsoft.com/office/2007/relationships/hdphoto" Target="../media/hdphoto1.wdp"/><Relationship Id="rId4"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2.gif"/><Relationship Id="rId5" Type="http://schemas.microsoft.com/office/2007/relationships/hdphoto" Target="../media/hdphoto1.wdp"/><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medium.com/@justin_d_lawler/continuous-glucose-monitoring-the-first-four-weeks-7a6aa5fdb06e"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Sequential Medical Decision-Making with RL</a:t>
            </a:r>
            <a:br>
              <a:rPr lang="en-US" dirty="0"/>
            </a:br>
            <a:r>
              <a:rPr lang="en-US" sz="3600" dirty="0"/>
              <a:t/>
            </a:r>
            <a:br>
              <a:rPr lang="en-US" sz="3600" dirty="0"/>
            </a:br>
            <a:r>
              <a:rPr lang="en-US" sz="3600" dirty="0" smtClean="0"/>
              <a:t>August 2, 2019</a:t>
            </a:r>
            <a:endParaRPr lang="en-US" sz="4800" dirty="0"/>
          </a:p>
        </p:txBody>
      </p:sp>
      <p:sp>
        <p:nvSpPr>
          <p:cNvPr id="3" name="Subtitle 2"/>
          <p:cNvSpPr>
            <a:spLocks noGrp="1"/>
          </p:cNvSpPr>
          <p:nvPr>
            <p:ph type="subTitle" idx="1"/>
          </p:nvPr>
        </p:nvSpPr>
        <p:spPr>
          <a:xfrm>
            <a:off x="3027219" y="4276881"/>
            <a:ext cx="6137564" cy="1655763"/>
          </a:xfrm>
        </p:spPr>
        <p:txBody>
          <a:bodyPr>
            <a:normAutofit fontScale="85000" lnSpcReduction="20000"/>
          </a:bodyPr>
          <a:lstStyle/>
          <a:p>
            <a:endParaRPr lang="en-US" sz="2400" dirty="0"/>
          </a:p>
          <a:p>
            <a:r>
              <a:rPr lang="en-US" sz="2400" dirty="0" smtClean="0"/>
              <a:t>MMCi Applied Data Science </a:t>
            </a:r>
            <a:endParaRPr lang="en-US" sz="2400" dirty="0"/>
          </a:p>
          <a:p>
            <a:r>
              <a:rPr lang="en-US" sz="2400" dirty="0" smtClean="0"/>
              <a:t>Block 5, Lecture 2</a:t>
            </a:r>
            <a:endParaRPr lang="en-US" sz="2400" dirty="0"/>
          </a:p>
          <a:p>
            <a:endParaRPr lang="en-US" sz="2400" dirty="0"/>
          </a:p>
          <a:p>
            <a:r>
              <a:rPr lang="en-US" sz="2400" dirty="0"/>
              <a:t>Matthew Engelhard</a:t>
            </a:r>
          </a:p>
        </p:txBody>
      </p:sp>
    </p:spTree>
    <p:extLst>
      <p:ext uri="{BB962C8B-B14F-4D97-AF65-F5344CB8AC3E}">
        <p14:creationId xmlns:p14="http://schemas.microsoft.com/office/powerpoint/2010/main" val="3664303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Formulating the RL Problem</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32120632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96AC-347E-5749-8C0B-1858DED7D81E}"/>
              </a:ext>
            </a:extLst>
          </p:cNvPr>
          <p:cNvSpPr>
            <a:spLocks noGrp="1"/>
          </p:cNvSpPr>
          <p:nvPr>
            <p:ph type="title"/>
          </p:nvPr>
        </p:nvSpPr>
        <p:spPr>
          <a:xfrm>
            <a:off x="8368137" y="2073895"/>
            <a:ext cx="3583231" cy="2087841"/>
          </a:xfrm>
        </p:spPr>
        <p:txBody>
          <a:bodyPr/>
          <a:lstStyle/>
          <a:p>
            <a:r>
              <a:rPr lang="en-US" dirty="0"/>
              <a:t>The RL Paradigm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116F8B-E8A3-994A-B454-621CD53F2E2C}"/>
                  </a:ext>
                </a:extLst>
              </p:cNvPr>
              <p:cNvSpPr txBox="1"/>
              <p:nvPr/>
            </p:nvSpPr>
            <p:spPr>
              <a:xfrm>
                <a:off x="570271" y="440160"/>
                <a:ext cx="7530991"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A set of </a:t>
                </a:r>
                <a:r>
                  <a:rPr lang="en-US" sz="2800" dirty="0">
                    <a:solidFill>
                      <a:schemeClr val="accent3"/>
                    </a:solidFill>
                  </a:rPr>
                  <a:t>states</a:t>
                </a:r>
                <a:r>
                  <a:rPr lang="en-US" sz="2800" dirty="0"/>
                  <a:t>: </a:t>
                </a:r>
                <a14:m>
                  <m:oMath xmlns:m="http://schemas.openxmlformats.org/officeDocument/2006/math">
                    <m:r>
                      <a:rPr lang="en-US" sz="2800" b="0" i="1">
                        <a:latin typeface="Cambria Math" panose="02040503050406030204" pitchFamily="18" charset="0"/>
                      </a:rPr>
                      <m:t>𝑆</m:t>
                    </m:r>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𝑠</m:t>
                        </m:r>
                      </m:e>
                      <m:sup>
                        <m:r>
                          <a:rPr lang="en-US" sz="2800" b="0" i="1">
                            <a:latin typeface="Cambria Math" panose="02040503050406030204" pitchFamily="18" charset="0"/>
                          </a:rPr>
                          <m:t>1</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𝑠</m:t>
                        </m:r>
                      </m:e>
                      <m:sup>
                        <m:r>
                          <a:rPr lang="en-US" sz="2800" b="0" i="1">
                            <a:latin typeface="Cambria Math" panose="02040503050406030204" pitchFamily="18" charset="0"/>
                          </a:rPr>
                          <m:t>2</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𝑠</m:t>
                        </m:r>
                      </m:e>
                      <m:sup>
                        <m:r>
                          <a:rPr lang="en-US" sz="2800" b="0" i="1">
                            <a:latin typeface="Cambria Math" panose="02040503050406030204" pitchFamily="18" charset="0"/>
                          </a:rPr>
                          <m:t>𝑛</m:t>
                        </m:r>
                      </m:sup>
                    </m:sSup>
                    <m:r>
                      <a:rPr lang="en-US" sz="2800" b="0" i="1">
                        <a:latin typeface="Cambria Math" panose="02040503050406030204" pitchFamily="18" charset="0"/>
                      </a:rPr>
                      <m:t>}</m:t>
                    </m:r>
                  </m:oMath>
                </a14:m>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 set of possible </a:t>
                </a:r>
                <a:r>
                  <a:rPr lang="en-US" sz="2800" dirty="0">
                    <a:solidFill>
                      <a:srgbClr val="D5007F"/>
                    </a:solidFill>
                  </a:rPr>
                  <a:t>actions</a:t>
                </a:r>
                <a:r>
                  <a:rPr lang="en-US" sz="2800" dirty="0"/>
                  <a:t>:</a:t>
                </a:r>
                <a:r>
                  <a:rPr lang="en-US" sz="2800" dirty="0">
                    <a:solidFill>
                      <a:srgbClr val="D5007F"/>
                    </a:solidFill>
                  </a:rPr>
                  <a:t> </a:t>
                </a:r>
                <a14:m>
                  <m:oMath xmlns:m="http://schemas.openxmlformats.org/officeDocument/2006/math">
                    <m:r>
                      <a:rPr lang="en-US" sz="2800" b="0" i="1">
                        <a:latin typeface="Cambria Math" panose="02040503050406030204" pitchFamily="18" charset="0"/>
                      </a:rPr>
                      <m:t>𝐴</m:t>
                    </m:r>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𝑎</m:t>
                        </m:r>
                      </m:e>
                      <m:sup>
                        <m:r>
                          <a:rPr lang="en-US" sz="2800" b="0" i="1">
                            <a:latin typeface="Cambria Math" panose="02040503050406030204" pitchFamily="18" charset="0"/>
                          </a:rPr>
                          <m:t>1</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𝑎</m:t>
                        </m:r>
                      </m:e>
                      <m:sup>
                        <m:r>
                          <a:rPr lang="en-US" sz="2800" b="0" i="1">
                            <a:latin typeface="Cambria Math" panose="02040503050406030204" pitchFamily="18" charset="0"/>
                          </a:rPr>
                          <m:t>2</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𝑎</m:t>
                        </m:r>
                      </m:e>
                      <m:sup>
                        <m:r>
                          <a:rPr lang="en-US" sz="2800" b="0" i="1">
                            <a:latin typeface="Cambria Math" panose="02040503050406030204" pitchFamily="18" charset="0"/>
                          </a:rPr>
                          <m:t>𝑚</m:t>
                        </m:r>
                      </m:sup>
                    </m:sSup>
                    <m:r>
                      <a:rPr lang="en-US" sz="2800" b="0" i="1">
                        <a:latin typeface="Cambria Math" panose="02040503050406030204" pitchFamily="18" charset="0"/>
                      </a:rPr>
                      <m:t>}</m:t>
                    </m:r>
                  </m:oMath>
                </a14:m>
                <a:endParaRPr lang="en-US" sz="2800" dirty="0"/>
              </a:p>
              <a:p>
                <a:pPr marL="457200" indent="-457200">
                  <a:buFont typeface="Arial" panose="020B0604020202020204" pitchFamily="34" charset="0"/>
                  <a:buChar char="•"/>
                </a:pPr>
                <a:endParaRPr lang="en-US" sz="2800" dirty="0">
                  <a:solidFill>
                    <a:srgbClr val="D5007F"/>
                  </a:solidFill>
                </a:endParaRPr>
              </a:p>
              <a:p>
                <a:pPr marL="457200" indent="-457200">
                  <a:buFont typeface="Arial" panose="020B0604020202020204" pitchFamily="34" charset="0"/>
                  <a:buChar char="•"/>
                </a:pPr>
                <a:r>
                  <a:rPr lang="en-US" sz="2800" dirty="0"/>
                  <a:t>A </a:t>
                </a:r>
                <a:r>
                  <a:rPr lang="en-US" sz="2800" dirty="0">
                    <a:solidFill>
                      <a:schemeClr val="accent4"/>
                    </a:solidFill>
                  </a:rPr>
                  <a:t>reward</a:t>
                </a:r>
                <a:r>
                  <a:rPr lang="en-US" sz="2800" dirty="0"/>
                  <a:t> </a:t>
                </a:r>
                <a14:m>
                  <m:oMath xmlns:m="http://schemas.openxmlformats.org/officeDocument/2006/math">
                    <m:r>
                      <a:rPr lang="en-US" sz="2800" b="0" i="1" smtClean="0">
                        <a:latin typeface="Cambria Math" panose="02040503050406030204" pitchFamily="18" charset="0"/>
                      </a:rPr>
                      <m:t>𝑟</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e>
                    </m:d>
                  </m:oMath>
                </a14:m>
                <a:r>
                  <a:rPr lang="en-US" sz="2800" dirty="0"/>
                  <a:t> for reaching state </a:t>
                </a:r>
                <a:r>
                  <a:rPr lang="en-US" sz="2800" i="1" dirty="0"/>
                  <a:t>s’</a:t>
                </a:r>
                <a:r>
                  <a:rPr lang="en-US" sz="2800" dirty="0"/>
                  <a:t> from state </a:t>
                </a:r>
                <a:r>
                  <a:rPr lang="en-US" sz="2800" i="1" dirty="0"/>
                  <a:t>s</a:t>
                </a:r>
                <a:r>
                  <a:rPr lang="en-US" sz="2800" dirty="0"/>
                  <a:t> after taking action </a:t>
                </a:r>
                <a:r>
                  <a:rPr lang="en-US" sz="2800" i="1" dirty="0"/>
                  <a:t>a</a:t>
                </a:r>
              </a:p>
            </p:txBody>
          </p:sp>
        </mc:Choice>
        <mc:Fallback xmlns="">
          <p:sp>
            <p:nvSpPr>
              <p:cNvPr id="4" name="TextBox 3">
                <a:extLst>
                  <a:ext uri="{FF2B5EF4-FFF2-40B4-BE49-F238E27FC236}">
                    <a16:creationId xmlns:a16="http://schemas.microsoft.com/office/drawing/2014/main" id="{D8116F8B-E8A3-994A-B454-621CD53F2E2C}"/>
                  </a:ext>
                </a:extLst>
              </p:cNvPr>
              <p:cNvSpPr txBox="1">
                <a:spLocks noRot="1" noChangeAspect="1" noMove="1" noResize="1" noEditPoints="1" noAdjustHandles="1" noChangeArrowheads="1" noChangeShapeType="1" noTextEdit="1"/>
              </p:cNvSpPr>
              <p:nvPr/>
            </p:nvSpPr>
            <p:spPr>
              <a:xfrm>
                <a:off x="570271" y="440160"/>
                <a:ext cx="7530991" cy="2677656"/>
              </a:xfrm>
              <a:prstGeom prst="rect">
                <a:avLst/>
              </a:prstGeom>
              <a:blipFill>
                <a:blip r:embed="rId3"/>
                <a:stretch>
                  <a:fillRect l="-1347" t="-2370" b="-52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7B77FC-1270-F949-A1DA-3DA5932DFC59}"/>
                  </a:ext>
                </a:extLst>
              </p:cNvPr>
              <p:cNvSpPr txBox="1"/>
              <p:nvPr/>
            </p:nvSpPr>
            <p:spPr>
              <a:xfrm>
                <a:off x="2743796" y="5748156"/>
                <a:ext cx="6960047" cy="492443"/>
              </a:xfrm>
              <a:prstGeom prst="rect">
                <a:avLst/>
              </a:prstGeom>
              <a:noFill/>
            </p:spPr>
            <p:txBody>
              <a:bodyPr wrap="none" lIns="0" tIns="0" rIns="0" bIns="0" rtlCol="0">
                <a:spAutoFit/>
              </a:bodyPr>
              <a:lstStyle/>
              <a:p>
                <a14:m>
                  <m:oMath xmlns:m="http://schemas.openxmlformats.org/officeDocument/2006/math">
                    <m:r>
                      <a:rPr lang="en-US" sz="3200" i="1">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r>
                          <a:rPr lang="en-US" sz="3200" i="1">
                            <a:solidFill>
                              <a:schemeClr val="accent3"/>
                            </a:solidFill>
                            <a:latin typeface="Cambria Math" panose="02040503050406030204" pitchFamily="18" charset="0"/>
                          </a:rPr>
                          <m:t>−1</m:t>
                        </m:r>
                      </m:sub>
                    </m:sSub>
                    <m:r>
                      <a:rPr lang="en-US" sz="3200" i="1">
                        <a:latin typeface="Cambria Math" panose="02040503050406030204" pitchFamily="18" charset="0"/>
                      </a:rPr>
                      <m:t>   </m:t>
                    </m:r>
                    <m:sSub>
                      <m:sSubPr>
                        <m:ctrlPr>
                          <a:rPr lang="en-US" sz="3200" i="1" smtClean="0">
                            <a:solidFill>
                              <a:srgbClr val="D5007F"/>
                            </a:solidFill>
                            <a:latin typeface="Cambria Math" panose="02040503050406030204" pitchFamily="18" charset="0"/>
                          </a:rPr>
                        </m:ctrlPr>
                      </m:sSubPr>
                      <m:e>
                        <m:r>
                          <a:rPr lang="en-US" sz="3200" i="1">
                            <a:solidFill>
                              <a:srgbClr val="D5007F"/>
                            </a:solidFill>
                            <a:latin typeface="Cambria Math" panose="02040503050406030204" pitchFamily="18" charset="0"/>
                          </a:rPr>
                          <m:t>𝑎</m:t>
                        </m:r>
                      </m:e>
                      <m:sub>
                        <m:r>
                          <a:rPr lang="en-US" sz="3200" i="1">
                            <a:solidFill>
                              <a:srgbClr val="D5007F"/>
                            </a:solidFill>
                            <a:latin typeface="Cambria Math" panose="02040503050406030204" pitchFamily="18" charset="0"/>
                          </a:rPr>
                          <m:t>𝑡</m:t>
                        </m:r>
                        <m:r>
                          <a:rPr lang="en-US" sz="3200" i="1">
                            <a:solidFill>
                              <a:srgbClr val="D5007F"/>
                            </a:solidFill>
                            <a:latin typeface="Cambria Math" panose="02040503050406030204" pitchFamily="18" charset="0"/>
                          </a:rPr>
                          <m:t>−1</m:t>
                        </m:r>
                      </m:sub>
                    </m:sSub>
                    <m:r>
                      <a:rPr lang="en-US" sz="3200" i="1">
                        <a:solidFill>
                          <a:schemeClr val="accent2"/>
                        </a:solidFill>
                        <a:latin typeface="Cambria Math" panose="02040503050406030204" pitchFamily="18" charset="0"/>
                      </a:rPr>
                      <m:t>   </m:t>
                    </m:r>
                    <m:sSub>
                      <m:sSubPr>
                        <m:ctrlPr>
                          <a:rPr lang="en-US" sz="3200" i="1" smtClean="0">
                            <a:solidFill>
                              <a:schemeClr val="accent4"/>
                            </a:solidFill>
                            <a:latin typeface="Cambria Math" panose="02040503050406030204" pitchFamily="18" charset="0"/>
                          </a:rPr>
                        </m:ctrlPr>
                      </m:sSubPr>
                      <m:e>
                        <m:r>
                          <a:rPr lang="en-US" sz="3200" i="1">
                            <a:solidFill>
                              <a:schemeClr val="accent4"/>
                            </a:solidFill>
                            <a:latin typeface="Cambria Math" panose="02040503050406030204" pitchFamily="18" charset="0"/>
                          </a:rPr>
                          <m:t>𝑟</m:t>
                        </m:r>
                      </m:e>
                      <m:sub>
                        <m:r>
                          <a:rPr lang="en-US" sz="3200" i="1">
                            <a:solidFill>
                              <a:schemeClr val="accent4"/>
                            </a:solidFill>
                            <a:latin typeface="Cambria Math" panose="02040503050406030204" pitchFamily="18" charset="0"/>
                          </a:rPr>
                          <m:t>𝑡</m:t>
                        </m:r>
                        <m:r>
                          <a:rPr lang="en-US" sz="3200" i="1">
                            <a:solidFill>
                              <a:schemeClr val="accent4"/>
                            </a:solidFill>
                            <a:latin typeface="Cambria Math" panose="02040503050406030204" pitchFamily="18" charset="0"/>
                          </a:rPr>
                          <m:t>−1</m:t>
                        </m:r>
                      </m:sub>
                    </m:sSub>
                    <m:r>
                      <a:rPr lang="en-US" sz="3200" i="1">
                        <a:solidFill>
                          <a:schemeClr val="accent4"/>
                        </a:solidFill>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 </m:t>
                        </m:r>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sub>
                    </m:sSub>
                    <m:r>
                      <a:rPr lang="en-US" sz="3200" i="1">
                        <a:solidFill>
                          <a:schemeClr val="accent3"/>
                        </a:solidFill>
                        <a:latin typeface="Cambria Math" panose="02040503050406030204" pitchFamily="18" charset="0"/>
                      </a:rPr>
                      <m:t>   </m:t>
                    </m:r>
                    <m:sSub>
                      <m:sSubPr>
                        <m:ctrlPr>
                          <a:rPr lang="en-US" sz="3200" i="1" smtClean="0">
                            <a:solidFill>
                              <a:srgbClr val="D5007F"/>
                            </a:solidFill>
                            <a:latin typeface="Cambria Math" panose="02040503050406030204" pitchFamily="18" charset="0"/>
                          </a:rPr>
                        </m:ctrlPr>
                      </m:sSubPr>
                      <m:e>
                        <m:r>
                          <a:rPr lang="en-US" sz="3200" i="1">
                            <a:solidFill>
                              <a:srgbClr val="D5007F"/>
                            </a:solidFill>
                            <a:latin typeface="Cambria Math" panose="02040503050406030204" pitchFamily="18" charset="0"/>
                          </a:rPr>
                          <m:t>𝑎</m:t>
                        </m:r>
                      </m:e>
                      <m:sub>
                        <m:r>
                          <a:rPr lang="en-US" sz="3200" i="1">
                            <a:solidFill>
                              <a:srgbClr val="D5007F"/>
                            </a:solidFill>
                            <a:latin typeface="Cambria Math" panose="02040503050406030204" pitchFamily="18" charset="0"/>
                          </a:rPr>
                          <m:t>𝑡</m:t>
                        </m:r>
                      </m:sub>
                    </m:sSub>
                    <m:r>
                      <a:rPr lang="en-US" sz="3200" i="1">
                        <a:solidFill>
                          <a:srgbClr val="D5007F"/>
                        </a:solidFill>
                        <a:latin typeface="Cambria Math" panose="02040503050406030204" pitchFamily="18" charset="0"/>
                      </a:rPr>
                      <m:t> </m:t>
                    </m:r>
                    <m:r>
                      <a:rPr lang="en-US" sz="3200" i="1">
                        <a:latin typeface="Cambria Math" panose="02040503050406030204" pitchFamily="18" charset="0"/>
                      </a:rPr>
                      <m:t>  </m:t>
                    </m:r>
                    <m:sSub>
                      <m:sSubPr>
                        <m:ctrlPr>
                          <a:rPr lang="en-US" sz="3200" i="1" smtClean="0">
                            <a:solidFill>
                              <a:schemeClr val="accent4"/>
                            </a:solidFill>
                            <a:latin typeface="Cambria Math" panose="02040503050406030204" pitchFamily="18" charset="0"/>
                          </a:rPr>
                        </m:ctrlPr>
                      </m:sSubPr>
                      <m:e>
                        <m:r>
                          <a:rPr lang="en-US" sz="3200" i="1">
                            <a:solidFill>
                              <a:schemeClr val="accent4"/>
                            </a:solidFill>
                            <a:latin typeface="Cambria Math" panose="02040503050406030204" pitchFamily="18" charset="0"/>
                          </a:rPr>
                          <m:t>𝑟</m:t>
                        </m:r>
                      </m:e>
                      <m:sub>
                        <m:r>
                          <a:rPr lang="en-US" sz="3200" i="1">
                            <a:solidFill>
                              <a:schemeClr val="accent4"/>
                            </a:solidFill>
                            <a:latin typeface="Cambria Math" panose="02040503050406030204" pitchFamily="18" charset="0"/>
                          </a:rPr>
                          <m:t>𝑡</m:t>
                        </m:r>
                      </m:sub>
                    </m:sSub>
                    <m:r>
                      <a:rPr lang="en-US" sz="3200" i="1">
                        <a:solidFill>
                          <a:schemeClr val="accent3"/>
                        </a:solidFill>
                        <a:latin typeface="Cambria Math" panose="02040503050406030204" pitchFamily="18" charset="0"/>
                      </a:rPr>
                      <m:t> </m:t>
                    </m:r>
                    <m:r>
                      <a:rPr lang="en-US" sz="3200" i="1">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 </m:t>
                        </m:r>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r>
                          <a:rPr lang="en-US" sz="3200" i="1">
                            <a:solidFill>
                              <a:schemeClr val="accent3"/>
                            </a:solidFill>
                            <a:latin typeface="Cambria Math" panose="02040503050406030204" pitchFamily="18" charset="0"/>
                          </a:rPr>
                          <m:t>+1</m:t>
                        </m:r>
                      </m:sub>
                    </m:sSub>
                    <m:r>
                      <a:rPr lang="en-US" sz="3200" i="1">
                        <a:solidFill>
                          <a:schemeClr val="accent3"/>
                        </a:solidFill>
                        <a:latin typeface="Cambria Math" panose="02040503050406030204" pitchFamily="18" charset="0"/>
                      </a:rPr>
                      <m:t> </m:t>
                    </m:r>
                    <m:r>
                      <a:rPr lang="en-US" sz="3200" i="1">
                        <a:latin typeface="Cambria Math" panose="02040503050406030204" pitchFamily="18" charset="0"/>
                      </a:rPr>
                      <m:t>… </m:t>
                    </m:r>
                  </m:oMath>
                </a14:m>
                <a:r>
                  <a:rPr lang="en-US" sz="3200" dirty="0"/>
                  <a:t>  </a:t>
                </a:r>
              </a:p>
            </p:txBody>
          </p:sp>
        </mc:Choice>
        <mc:Fallback xmlns="">
          <p:sp>
            <p:nvSpPr>
              <p:cNvPr id="5" name="TextBox 4">
                <a:extLst>
                  <a:ext uri="{FF2B5EF4-FFF2-40B4-BE49-F238E27FC236}">
                    <a16:creationId xmlns:a16="http://schemas.microsoft.com/office/drawing/2014/main" id="{887B77FC-1270-F949-A1DA-3DA5932DFC59}"/>
                  </a:ext>
                </a:extLst>
              </p:cNvPr>
              <p:cNvSpPr txBox="1">
                <a:spLocks noRot="1" noChangeAspect="1" noMove="1" noResize="1" noEditPoints="1" noAdjustHandles="1" noChangeArrowheads="1" noChangeShapeType="1" noTextEdit="1"/>
              </p:cNvSpPr>
              <p:nvPr/>
            </p:nvSpPr>
            <p:spPr>
              <a:xfrm>
                <a:off x="2743796" y="5748156"/>
                <a:ext cx="6960047" cy="492443"/>
              </a:xfrm>
              <a:prstGeom prst="rect">
                <a:avLst/>
              </a:prstGeom>
              <a:blipFill>
                <a:blip r:embed="rId4"/>
                <a:stretch>
                  <a:fillRect l="-547" t="-7692" b="-35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5CAB84-4CD5-3845-9E13-87B0853191C4}"/>
                  </a:ext>
                </a:extLst>
              </p:cNvPr>
              <p:cNvSpPr txBox="1"/>
              <p:nvPr/>
            </p:nvSpPr>
            <p:spPr>
              <a:xfrm>
                <a:off x="570271" y="3525045"/>
                <a:ext cx="6617110" cy="1815882"/>
              </a:xfrm>
              <a:prstGeom prst="rect">
                <a:avLst/>
              </a:prstGeom>
              <a:noFill/>
            </p:spPr>
            <p:txBody>
              <a:bodyPr wrap="square" rtlCol="0">
                <a:spAutoFit/>
              </a:bodyPr>
              <a:lstStyle/>
              <a:p>
                <a:r>
                  <a:rPr lang="en-US" sz="2800" b="1" dirty="0"/>
                  <a:t>GOAL:</a:t>
                </a:r>
                <a:endParaRPr lang="en-US" sz="2800" dirty="0"/>
              </a:p>
              <a:p>
                <a:r>
                  <a:rPr lang="en-US" sz="2800" dirty="0"/>
                  <a:t>Learn a </a:t>
                </a:r>
                <a:r>
                  <a:rPr lang="en-US" sz="2800" u="sng" dirty="0"/>
                  <a:t>policy</a:t>
                </a:r>
                <a:r>
                  <a:rPr lang="en-US" sz="2800" dirty="0"/>
                  <a:t>    </a:t>
                </a:r>
                <a14:m>
                  <m:oMath xmlns:m="http://schemas.openxmlformats.org/officeDocument/2006/math">
                    <m:r>
                      <a:rPr lang="en-US" sz="2800" b="0" i="1" smtClean="0">
                        <a:latin typeface="Cambria Math" panose="02040503050406030204" pitchFamily="18" charset="0"/>
                      </a:rPr>
                      <m:t>𝜋</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𝐴</m:t>
                    </m:r>
                  </m:oMath>
                </a14:m>
                <a:endParaRPr lang="en-US" sz="2800" dirty="0"/>
              </a:p>
              <a:p>
                <a:r>
                  <a:rPr lang="en-US" sz="2800" dirty="0"/>
                  <a:t>that assigns each state </a:t>
                </a:r>
                <a:r>
                  <a:rPr lang="en-US" sz="2800" i="1" dirty="0"/>
                  <a:t>s</a:t>
                </a:r>
                <a:r>
                  <a:rPr lang="en-US" sz="2800" dirty="0"/>
                  <a:t> to the action </a:t>
                </a:r>
                <a:r>
                  <a:rPr lang="en-US" sz="2800" i="1" dirty="0"/>
                  <a:t>a</a:t>
                </a:r>
                <a:r>
                  <a:rPr lang="en-US" sz="2800" dirty="0"/>
                  <a:t> that </a:t>
                </a:r>
              </a:p>
              <a:p>
                <a:r>
                  <a:rPr lang="en-US" sz="2800" b="1" dirty="0"/>
                  <a:t>maximizes expected reward over time</a:t>
                </a:r>
              </a:p>
            </p:txBody>
          </p:sp>
        </mc:Choice>
        <mc:Fallback xmlns="">
          <p:sp>
            <p:nvSpPr>
              <p:cNvPr id="6" name="TextBox 5">
                <a:extLst>
                  <a:ext uri="{FF2B5EF4-FFF2-40B4-BE49-F238E27FC236}">
                    <a16:creationId xmlns:a16="http://schemas.microsoft.com/office/drawing/2014/main" id="{6D5CAB84-4CD5-3845-9E13-87B0853191C4}"/>
                  </a:ext>
                </a:extLst>
              </p:cNvPr>
              <p:cNvSpPr txBox="1">
                <a:spLocks noRot="1" noChangeAspect="1" noMove="1" noResize="1" noEditPoints="1" noAdjustHandles="1" noChangeArrowheads="1" noChangeShapeType="1" noTextEdit="1"/>
              </p:cNvSpPr>
              <p:nvPr/>
            </p:nvSpPr>
            <p:spPr>
              <a:xfrm>
                <a:off x="570271" y="3525045"/>
                <a:ext cx="6617110" cy="1815882"/>
              </a:xfrm>
              <a:prstGeom prst="rect">
                <a:avLst/>
              </a:prstGeom>
              <a:blipFill>
                <a:blip r:embed="rId5"/>
                <a:stretch>
                  <a:fillRect l="-1724" t="-3472" r="-1533" b="-7639"/>
                </a:stretch>
              </a:blipFill>
            </p:spPr>
            <p:txBody>
              <a:bodyPr/>
              <a:lstStyle/>
              <a:p>
                <a:r>
                  <a:rPr lang="en-US">
                    <a:noFill/>
                  </a:rPr>
                  <a:t> </a:t>
                </a:r>
              </a:p>
            </p:txBody>
          </p:sp>
        </mc:Fallback>
      </mc:AlternateContent>
    </p:spTree>
    <p:extLst>
      <p:ext uri="{BB962C8B-B14F-4D97-AF65-F5344CB8AC3E}">
        <p14:creationId xmlns:p14="http://schemas.microsoft.com/office/powerpoint/2010/main" val="811529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96AC-347E-5749-8C0B-1858DED7D81E}"/>
              </a:ext>
            </a:extLst>
          </p:cNvPr>
          <p:cNvSpPr>
            <a:spLocks noGrp="1"/>
          </p:cNvSpPr>
          <p:nvPr>
            <p:ph type="title"/>
          </p:nvPr>
        </p:nvSpPr>
        <p:spPr>
          <a:xfrm>
            <a:off x="8368137" y="2073895"/>
            <a:ext cx="3583231" cy="2087841"/>
          </a:xfrm>
        </p:spPr>
        <p:txBody>
          <a:bodyPr/>
          <a:lstStyle/>
          <a:p>
            <a:r>
              <a:rPr lang="en-US" dirty="0"/>
              <a:t>The RL Paradigm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116F8B-E8A3-994A-B454-621CD53F2E2C}"/>
                  </a:ext>
                </a:extLst>
              </p:cNvPr>
              <p:cNvSpPr txBox="1"/>
              <p:nvPr/>
            </p:nvSpPr>
            <p:spPr>
              <a:xfrm>
                <a:off x="570271" y="440160"/>
                <a:ext cx="7530991" cy="2677656"/>
              </a:xfrm>
              <a:prstGeom prst="rect">
                <a:avLst/>
              </a:prstGeom>
              <a:noFill/>
            </p:spPr>
            <p:txBody>
              <a:bodyPr wrap="square" rtlCol="0">
                <a:spAutoFit/>
              </a:bodyPr>
              <a:lstStyle/>
              <a:p>
                <a:pPr marL="457200" indent="-457200">
                  <a:buFont typeface="Arial" panose="020B0604020202020204" pitchFamily="34" charset="0"/>
                  <a:buChar char="•"/>
                </a:pPr>
                <a:r>
                  <a:rPr lang="en-US" sz="2800" b="1" dirty="0"/>
                  <a:t>A set of </a:t>
                </a:r>
                <a:r>
                  <a:rPr lang="en-US" sz="2800" b="1" dirty="0">
                    <a:solidFill>
                      <a:schemeClr val="accent3"/>
                    </a:solidFill>
                  </a:rPr>
                  <a:t>states</a:t>
                </a:r>
                <a:r>
                  <a:rPr lang="en-US" sz="2800" b="1" dirty="0"/>
                  <a:t>: </a:t>
                </a:r>
                <a14:m>
                  <m:oMath xmlns:m="http://schemas.openxmlformats.org/officeDocument/2006/math">
                    <m:r>
                      <a:rPr lang="en-US" sz="2800" b="1" i="1">
                        <a:latin typeface="Cambria Math" panose="02040503050406030204" pitchFamily="18" charset="0"/>
                      </a:rPr>
                      <m:t>𝑺</m:t>
                    </m:r>
                    <m:r>
                      <a:rPr lang="en-US" sz="2800" b="1" i="1">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𝒔</m:t>
                        </m:r>
                      </m:e>
                      <m:sup>
                        <m:r>
                          <a:rPr lang="en-US" sz="2800" b="1" i="1">
                            <a:latin typeface="Cambria Math" panose="02040503050406030204" pitchFamily="18" charset="0"/>
                          </a:rPr>
                          <m:t>𝟏</m:t>
                        </m:r>
                      </m:sup>
                    </m:sSup>
                    <m:r>
                      <a:rPr lang="en-US" sz="2800" b="1" i="1">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𝒔</m:t>
                        </m:r>
                      </m:e>
                      <m:sup>
                        <m:r>
                          <a:rPr lang="en-US" sz="2800" b="1" i="1">
                            <a:latin typeface="Cambria Math" panose="02040503050406030204" pitchFamily="18" charset="0"/>
                          </a:rPr>
                          <m:t>𝟐</m:t>
                        </m:r>
                      </m:sup>
                    </m:sSup>
                    <m:r>
                      <a:rPr lang="en-US" sz="2800" b="1" i="1">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𝒔</m:t>
                        </m:r>
                      </m:e>
                      <m:sup>
                        <m:r>
                          <a:rPr lang="en-US" sz="2800" b="1" i="1">
                            <a:latin typeface="Cambria Math" panose="02040503050406030204" pitchFamily="18" charset="0"/>
                          </a:rPr>
                          <m:t>𝒏</m:t>
                        </m:r>
                      </m:sup>
                    </m:sSup>
                    <m:r>
                      <a:rPr lang="en-US" sz="2800" b="1" i="1">
                        <a:latin typeface="Cambria Math" panose="02040503050406030204" pitchFamily="18" charset="0"/>
                      </a:rPr>
                      <m:t>}</m:t>
                    </m:r>
                  </m:oMath>
                </a14:m>
                <a:endParaRPr lang="en-US" sz="2800" b="1"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 set of possible </a:t>
                </a:r>
                <a:r>
                  <a:rPr lang="en-US" sz="2800" dirty="0">
                    <a:solidFill>
                      <a:srgbClr val="D5007F"/>
                    </a:solidFill>
                  </a:rPr>
                  <a:t>actions</a:t>
                </a:r>
                <a:r>
                  <a:rPr lang="en-US" sz="2800" dirty="0"/>
                  <a:t>:</a:t>
                </a:r>
                <a:r>
                  <a:rPr lang="en-US" sz="2800" dirty="0">
                    <a:solidFill>
                      <a:srgbClr val="D5007F"/>
                    </a:solidFill>
                  </a:rPr>
                  <a:t> </a:t>
                </a:r>
                <a14:m>
                  <m:oMath xmlns:m="http://schemas.openxmlformats.org/officeDocument/2006/math">
                    <m:r>
                      <a:rPr lang="en-US" sz="2800" b="0" i="1">
                        <a:latin typeface="Cambria Math" panose="02040503050406030204" pitchFamily="18" charset="0"/>
                      </a:rPr>
                      <m:t>𝐴</m:t>
                    </m:r>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𝑎</m:t>
                        </m:r>
                      </m:e>
                      <m:sup>
                        <m:r>
                          <a:rPr lang="en-US" sz="2800" b="0" i="1">
                            <a:latin typeface="Cambria Math" panose="02040503050406030204" pitchFamily="18" charset="0"/>
                          </a:rPr>
                          <m:t>1</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𝑎</m:t>
                        </m:r>
                      </m:e>
                      <m:sup>
                        <m:r>
                          <a:rPr lang="en-US" sz="2800" b="0" i="1">
                            <a:latin typeface="Cambria Math" panose="02040503050406030204" pitchFamily="18" charset="0"/>
                          </a:rPr>
                          <m:t>2</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𝑎</m:t>
                        </m:r>
                      </m:e>
                      <m:sup>
                        <m:r>
                          <a:rPr lang="en-US" sz="2800" b="0" i="1">
                            <a:latin typeface="Cambria Math" panose="02040503050406030204" pitchFamily="18" charset="0"/>
                          </a:rPr>
                          <m:t>𝑚</m:t>
                        </m:r>
                      </m:sup>
                    </m:sSup>
                    <m:r>
                      <a:rPr lang="en-US" sz="2800" b="0" i="1">
                        <a:latin typeface="Cambria Math" panose="02040503050406030204" pitchFamily="18" charset="0"/>
                      </a:rPr>
                      <m:t>}</m:t>
                    </m:r>
                  </m:oMath>
                </a14:m>
                <a:endParaRPr lang="en-US" sz="2800" dirty="0"/>
              </a:p>
              <a:p>
                <a:pPr marL="457200" indent="-457200">
                  <a:buFont typeface="Arial" panose="020B0604020202020204" pitchFamily="34" charset="0"/>
                  <a:buChar char="•"/>
                </a:pPr>
                <a:endParaRPr lang="en-US" sz="2800" dirty="0">
                  <a:solidFill>
                    <a:srgbClr val="D5007F"/>
                  </a:solidFill>
                </a:endParaRPr>
              </a:p>
              <a:p>
                <a:pPr marL="457200" indent="-457200">
                  <a:buFont typeface="Arial" panose="020B0604020202020204" pitchFamily="34" charset="0"/>
                  <a:buChar char="•"/>
                </a:pPr>
                <a:r>
                  <a:rPr lang="en-US" sz="2800" dirty="0"/>
                  <a:t>A </a:t>
                </a:r>
                <a:r>
                  <a:rPr lang="en-US" sz="2800" dirty="0">
                    <a:solidFill>
                      <a:schemeClr val="accent4"/>
                    </a:solidFill>
                  </a:rPr>
                  <a:t>reward</a:t>
                </a:r>
                <a:r>
                  <a:rPr lang="en-US" sz="2800" dirty="0"/>
                  <a:t> </a:t>
                </a:r>
                <a14:m>
                  <m:oMath xmlns:m="http://schemas.openxmlformats.org/officeDocument/2006/math">
                    <m:r>
                      <a:rPr lang="en-US" sz="2800" b="0" i="1" smtClean="0">
                        <a:latin typeface="Cambria Math" panose="02040503050406030204" pitchFamily="18" charset="0"/>
                      </a:rPr>
                      <m:t>𝑟</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e>
                    </m:d>
                  </m:oMath>
                </a14:m>
                <a:r>
                  <a:rPr lang="en-US" sz="2800" dirty="0"/>
                  <a:t> for reaching state </a:t>
                </a:r>
                <a:r>
                  <a:rPr lang="en-US" sz="2800" i="1" dirty="0"/>
                  <a:t>s’</a:t>
                </a:r>
                <a:r>
                  <a:rPr lang="en-US" sz="2800" dirty="0"/>
                  <a:t> from state </a:t>
                </a:r>
                <a:r>
                  <a:rPr lang="en-US" sz="2800" i="1" dirty="0"/>
                  <a:t>s</a:t>
                </a:r>
                <a:r>
                  <a:rPr lang="en-US" sz="2800" dirty="0"/>
                  <a:t> after taking action </a:t>
                </a:r>
                <a:r>
                  <a:rPr lang="en-US" sz="2800" i="1" dirty="0"/>
                  <a:t>a</a:t>
                </a:r>
              </a:p>
            </p:txBody>
          </p:sp>
        </mc:Choice>
        <mc:Fallback xmlns="">
          <p:sp>
            <p:nvSpPr>
              <p:cNvPr id="4" name="TextBox 3">
                <a:extLst>
                  <a:ext uri="{FF2B5EF4-FFF2-40B4-BE49-F238E27FC236}">
                    <a16:creationId xmlns:a16="http://schemas.microsoft.com/office/drawing/2014/main" id="{D8116F8B-E8A3-994A-B454-621CD53F2E2C}"/>
                  </a:ext>
                </a:extLst>
              </p:cNvPr>
              <p:cNvSpPr txBox="1">
                <a:spLocks noRot="1" noChangeAspect="1" noMove="1" noResize="1" noEditPoints="1" noAdjustHandles="1" noChangeArrowheads="1" noChangeShapeType="1" noTextEdit="1"/>
              </p:cNvSpPr>
              <p:nvPr/>
            </p:nvSpPr>
            <p:spPr>
              <a:xfrm>
                <a:off x="570271" y="440160"/>
                <a:ext cx="7530991" cy="2677656"/>
              </a:xfrm>
              <a:prstGeom prst="rect">
                <a:avLst/>
              </a:prstGeom>
              <a:blipFill>
                <a:blip r:embed="rId3"/>
                <a:stretch>
                  <a:fillRect l="-1347" t="-1896" b="-5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7B77FC-1270-F949-A1DA-3DA5932DFC59}"/>
                  </a:ext>
                </a:extLst>
              </p:cNvPr>
              <p:cNvSpPr txBox="1"/>
              <p:nvPr/>
            </p:nvSpPr>
            <p:spPr>
              <a:xfrm>
                <a:off x="2743796" y="5748156"/>
                <a:ext cx="6960047" cy="492443"/>
              </a:xfrm>
              <a:prstGeom prst="rect">
                <a:avLst/>
              </a:prstGeom>
              <a:noFill/>
            </p:spPr>
            <p:txBody>
              <a:bodyPr wrap="none" lIns="0" tIns="0" rIns="0" bIns="0" rtlCol="0">
                <a:spAutoFit/>
              </a:bodyPr>
              <a:lstStyle/>
              <a:p>
                <a14:m>
                  <m:oMath xmlns:m="http://schemas.openxmlformats.org/officeDocument/2006/math">
                    <m:r>
                      <a:rPr lang="en-US" sz="3200" i="1">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r>
                          <a:rPr lang="en-US" sz="3200" i="1">
                            <a:solidFill>
                              <a:schemeClr val="accent3"/>
                            </a:solidFill>
                            <a:latin typeface="Cambria Math" panose="02040503050406030204" pitchFamily="18" charset="0"/>
                          </a:rPr>
                          <m:t>−1</m:t>
                        </m:r>
                      </m:sub>
                    </m:sSub>
                    <m:r>
                      <a:rPr lang="en-US" sz="3200" i="1">
                        <a:latin typeface="Cambria Math" panose="02040503050406030204" pitchFamily="18" charset="0"/>
                      </a:rPr>
                      <m:t>   </m:t>
                    </m:r>
                    <m:sSub>
                      <m:sSubPr>
                        <m:ctrlPr>
                          <a:rPr lang="en-US" sz="3200" i="1" smtClean="0">
                            <a:solidFill>
                              <a:srgbClr val="D5007F"/>
                            </a:solidFill>
                            <a:latin typeface="Cambria Math" panose="02040503050406030204" pitchFamily="18" charset="0"/>
                          </a:rPr>
                        </m:ctrlPr>
                      </m:sSubPr>
                      <m:e>
                        <m:r>
                          <a:rPr lang="en-US" sz="3200" i="1">
                            <a:solidFill>
                              <a:srgbClr val="D5007F"/>
                            </a:solidFill>
                            <a:latin typeface="Cambria Math" panose="02040503050406030204" pitchFamily="18" charset="0"/>
                          </a:rPr>
                          <m:t>𝑎</m:t>
                        </m:r>
                      </m:e>
                      <m:sub>
                        <m:r>
                          <a:rPr lang="en-US" sz="3200" i="1">
                            <a:solidFill>
                              <a:srgbClr val="D5007F"/>
                            </a:solidFill>
                            <a:latin typeface="Cambria Math" panose="02040503050406030204" pitchFamily="18" charset="0"/>
                          </a:rPr>
                          <m:t>𝑡</m:t>
                        </m:r>
                        <m:r>
                          <a:rPr lang="en-US" sz="3200" i="1">
                            <a:solidFill>
                              <a:srgbClr val="D5007F"/>
                            </a:solidFill>
                            <a:latin typeface="Cambria Math" panose="02040503050406030204" pitchFamily="18" charset="0"/>
                          </a:rPr>
                          <m:t>−1</m:t>
                        </m:r>
                      </m:sub>
                    </m:sSub>
                    <m:r>
                      <a:rPr lang="en-US" sz="3200" i="1">
                        <a:solidFill>
                          <a:schemeClr val="accent2"/>
                        </a:solidFill>
                        <a:latin typeface="Cambria Math" panose="02040503050406030204" pitchFamily="18" charset="0"/>
                      </a:rPr>
                      <m:t>   </m:t>
                    </m:r>
                    <m:sSub>
                      <m:sSubPr>
                        <m:ctrlPr>
                          <a:rPr lang="en-US" sz="3200" i="1" smtClean="0">
                            <a:solidFill>
                              <a:schemeClr val="accent4"/>
                            </a:solidFill>
                            <a:latin typeface="Cambria Math" panose="02040503050406030204" pitchFamily="18" charset="0"/>
                          </a:rPr>
                        </m:ctrlPr>
                      </m:sSubPr>
                      <m:e>
                        <m:r>
                          <a:rPr lang="en-US" sz="3200" i="1">
                            <a:solidFill>
                              <a:schemeClr val="accent4"/>
                            </a:solidFill>
                            <a:latin typeface="Cambria Math" panose="02040503050406030204" pitchFamily="18" charset="0"/>
                          </a:rPr>
                          <m:t>𝑟</m:t>
                        </m:r>
                      </m:e>
                      <m:sub>
                        <m:r>
                          <a:rPr lang="en-US" sz="3200" i="1">
                            <a:solidFill>
                              <a:schemeClr val="accent4"/>
                            </a:solidFill>
                            <a:latin typeface="Cambria Math" panose="02040503050406030204" pitchFamily="18" charset="0"/>
                          </a:rPr>
                          <m:t>𝑡</m:t>
                        </m:r>
                        <m:r>
                          <a:rPr lang="en-US" sz="3200" i="1">
                            <a:solidFill>
                              <a:schemeClr val="accent4"/>
                            </a:solidFill>
                            <a:latin typeface="Cambria Math" panose="02040503050406030204" pitchFamily="18" charset="0"/>
                          </a:rPr>
                          <m:t>−1</m:t>
                        </m:r>
                      </m:sub>
                    </m:sSub>
                    <m:r>
                      <a:rPr lang="en-US" sz="3200" i="1">
                        <a:solidFill>
                          <a:schemeClr val="accent4"/>
                        </a:solidFill>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 </m:t>
                        </m:r>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sub>
                    </m:sSub>
                    <m:r>
                      <a:rPr lang="en-US" sz="3200" i="1">
                        <a:solidFill>
                          <a:schemeClr val="accent3"/>
                        </a:solidFill>
                        <a:latin typeface="Cambria Math" panose="02040503050406030204" pitchFamily="18" charset="0"/>
                      </a:rPr>
                      <m:t>   </m:t>
                    </m:r>
                    <m:sSub>
                      <m:sSubPr>
                        <m:ctrlPr>
                          <a:rPr lang="en-US" sz="3200" i="1" smtClean="0">
                            <a:solidFill>
                              <a:srgbClr val="D5007F"/>
                            </a:solidFill>
                            <a:latin typeface="Cambria Math" panose="02040503050406030204" pitchFamily="18" charset="0"/>
                          </a:rPr>
                        </m:ctrlPr>
                      </m:sSubPr>
                      <m:e>
                        <m:r>
                          <a:rPr lang="en-US" sz="3200" i="1">
                            <a:solidFill>
                              <a:srgbClr val="D5007F"/>
                            </a:solidFill>
                            <a:latin typeface="Cambria Math" panose="02040503050406030204" pitchFamily="18" charset="0"/>
                          </a:rPr>
                          <m:t>𝑎</m:t>
                        </m:r>
                      </m:e>
                      <m:sub>
                        <m:r>
                          <a:rPr lang="en-US" sz="3200" i="1">
                            <a:solidFill>
                              <a:srgbClr val="D5007F"/>
                            </a:solidFill>
                            <a:latin typeface="Cambria Math" panose="02040503050406030204" pitchFamily="18" charset="0"/>
                          </a:rPr>
                          <m:t>𝑡</m:t>
                        </m:r>
                      </m:sub>
                    </m:sSub>
                    <m:r>
                      <a:rPr lang="en-US" sz="3200" i="1">
                        <a:solidFill>
                          <a:srgbClr val="D5007F"/>
                        </a:solidFill>
                        <a:latin typeface="Cambria Math" panose="02040503050406030204" pitchFamily="18" charset="0"/>
                      </a:rPr>
                      <m:t> </m:t>
                    </m:r>
                    <m:r>
                      <a:rPr lang="en-US" sz="3200" i="1">
                        <a:latin typeface="Cambria Math" panose="02040503050406030204" pitchFamily="18" charset="0"/>
                      </a:rPr>
                      <m:t>  </m:t>
                    </m:r>
                    <m:sSub>
                      <m:sSubPr>
                        <m:ctrlPr>
                          <a:rPr lang="en-US" sz="3200" i="1" smtClean="0">
                            <a:solidFill>
                              <a:schemeClr val="accent4"/>
                            </a:solidFill>
                            <a:latin typeface="Cambria Math" panose="02040503050406030204" pitchFamily="18" charset="0"/>
                          </a:rPr>
                        </m:ctrlPr>
                      </m:sSubPr>
                      <m:e>
                        <m:r>
                          <a:rPr lang="en-US" sz="3200" i="1">
                            <a:solidFill>
                              <a:schemeClr val="accent4"/>
                            </a:solidFill>
                            <a:latin typeface="Cambria Math" panose="02040503050406030204" pitchFamily="18" charset="0"/>
                          </a:rPr>
                          <m:t>𝑟</m:t>
                        </m:r>
                      </m:e>
                      <m:sub>
                        <m:r>
                          <a:rPr lang="en-US" sz="3200" i="1">
                            <a:solidFill>
                              <a:schemeClr val="accent4"/>
                            </a:solidFill>
                            <a:latin typeface="Cambria Math" panose="02040503050406030204" pitchFamily="18" charset="0"/>
                          </a:rPr>
                          <m:t>𝑡</m:t>
                        </m:r>
                      </m:sub>
                    </m:sSub>
                    <m:r>
                      <a:rPr lang="en-US" sz="3200" i="1">
                        <a:solidFill>
                          <a:schemeClr val="accent3"/>
                        </a:solidFill>
                        <a:latin typeface="Cambria Math" panose="02040503050406030204" pitchFamily="18" charset="0"/>
                      </a:rPr>
                      <m:t> </m:t>
                    </m:r>
                    <m:r>
                      <a:rPr lang="en-US" sz="3200" i="1">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 </m:t>
                        </m:r>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r>
                          <a:rPr lang="en-US" sz="3200" i="1">
                            <a:solidFill>
                              <a:schemeClr val="accent3"/>
                            </a:solidFill>
                            <a:latin typeface="Cambria Math" panose="02040503050406030204" pitchFamily="18" charset="0"/>
                          </a:rPr>
                          <m:t>+1</m:t>
                        </m:r>
                      </m:sub>
                    </m:sSub>
                    <m:r>
                      <a:rPr lang="en-US" sz="3200" i="1">
                        <a:solidFill>
                          <a:schemeClr val="accent3"/>
                        </a:solidFill>
                        <a:latin typeface="Cambria Math" panose="02040503050406030204" pitchFamily="18" charset="0"/>
                      </a:rPr>
                      <m:t> </m:t>
                    </m:r>
                    <m:r>
                      <a:rPr lang="en-US" sz="3200" i="1">
                        <a:latin typeface="Cambria Math" panose="02040503050406030204" pitchFamily="18" charset="0"/>
                      </a:rPr>
                      <m:t>… </m:t>
                    </m:r>
                  </m:oMath>
                </a14:m>
                <a:r>
                  <a:rPr lang="en-US" sz="3200" dirty="0"/>
                  <a:t>  </a:t>
                </a:r>
              </a:p>
            </p:txBody>
          </p:sp>
        </mc:Choice>
        <mc:Fallback xmlns="">
          <p:sp>
            <p:nvSpPr>
              <p:cNvPr id="5" name="TextBox 4">
                <a:extLst>
                  <a:ext uri="{FF2B5EF4-FFF2-40B4-BE49-F238E27FC236}">
                    <a16:creationId xmlns:a16="http://schemas.microsoft.com/office/drawing/2014/main" id="{887B77FC-1270-F949-A1DA-3DA5932DFC59}"/>
                  </a:ext>
                </a:extLst>
              </p:cNvPr>
              <p:cNvSpPr txBox="1">
                <a:spLocks noRot="1" noChangeAspect="1" noMove="1" noResize="1" noEditPoints="1" noAdjustHandles="1" noChangeArrowheads="1" noChangeShapeType="1" noTextEdit="1"/>
              </p:cNvSpPr>
              <p:nvPr/>
            </p:nvSpPr>
            <p:spPr>
              <a:xfrm>
                <a:off x="2743796" y="5748156"/>
                <a:ext cx="6960047" cy="492443"/>
              </a:xfrm>
              <a:prstGeom prst="rect">
                <a:avLst/>
              </a:prstGeom>
              <a:blipFill>
                <a:blip r:embed="rId4"/>
                <a:stretch>
                  <a:fillRect l="-547" t="-7692" b="-35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5CAB84-4CD5-3845-9E13-87B0853191C4}"/>
                  </a:ext>
                </a:extLst>
              </p:cNvPr>
              <p:cNvSpPr txBox="1"/>
              <p:nvPr/>
            </p:nvSpPr>
            <p:spPr>
              <a:xfrm>
                <a:off x="570271" y="3525045"/>
                <a:ext cx="6617110" cy="1815882"/>
              </a:xfrm>
              <a:prstGeom prst="rect">
                <a:avLst/>
              </a:prstGeom>
              <a:noFill/>
            </p:spPr>
            <p:txBody>
              <a:bodyPr wrap="square" rtlCol="0">
                <a:spAutoFit/>
              </a:bodyPr>
              <a:lstStyle/>
              <a:p>
                <a:r>
                  <a:rPr lang="en-US" sz="2800" b="1" dirty="0"/>
                  <a:t>GOAL:</a:t>
                </a:r>
                <a:endParaRPr lang="en-US" sz="2800" dirty="0"/>
              </a:p>
              <a:p>
                <a:r>
                  <a:rPr lang="en-US" sz="2800" dirty="0"/>
                  <a:t>Learn a </a:t>
                </a:r>
                <a:r>
                  <a:rPr lang="en-US" sz="2800" u="sng" dirty="0"/>
                  <a:t>policy</a:t>
                </a:r>
                <a:r>
                  <a:rPr lang="en-US" sz="2800" dirty="0"/>
                  <a:t>    </a:t>
                </a:r>
                <a14:m>
                  <m:oMath xmlns:m="http://schemas.openxmlformats.org/officeDocument/2006/math">
                    <m:r>
                      <a:rPr lang="en-US" sz="2800" b="0" i="1" smtClean="0">
                        <a:latin typeface="Cambria Math" panose="02040503050406030204" pitchFamily="18" charset="0"/>
                      </a:rPr>
                      <m:t>𝜋</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𝐴</m:t>
                    </m:r>
                  </m:oMath>
                </a14:m>
                <a:endParaRPr lang="en-US" sz="2800" dirty="0"/>
              </a:p>
              <a:p>
                <a:r>
                  <a:rPr lang="en-US" sz="2800" dirty="0"/>
                  <a:t>that assigns each state </a:t>
                </a:r>
                <a:r>
                  <a:rPr lang="en-US" sz="2800" i="1" dirty="0"/>
                  <a:t>s</a:t>
                </a:r>
                <a:r>
                  <a:rPr lang="en-US" sz="2800" dirty="0"/>
                  <a:t> to the action </a:t>
                </a:r>
                <a:r>
                  <a:rPr lang="en-US" sz="2800" i="1" dirty="0"/>
                  <a:t>a</a:t>
                </a:r>
                <a:r>
                  <a:rPr lang="en-US" sz="2800" dirty="0"/>
                  <a:t> that </a:t>
                </a:r>
              </a:p>
              <a:p>
                <a:r>
                  <a:rPr lang="en-US" sz="2800" b="1" dirty="0"/>
                  <a:t>maximizes expected reward over time</a:t>
                </a:r>
              </a:p>
            </p:txBody>
          </p:sp>
        </mc:Choice>
        <mc:Fallback xmlns="">
          <p:sp>
            <p:nvSpPr>
              <p:cNvPr id="6" name="TextBox 5">
                <a:extLst>
                  <a:ext uri="{FF2B5EF4-FFF2-40B4-BE49-F238E27FC236}">
                    <a16:creationId xmlns:a16="http://schemas.microsoft.com/office/drawing/2014/main" id="{6D5CAB84-4CD5-3845-9E13-87B0853191C4}"/>
                  </a:ext>
                </a:extLst>
              </p:cNvPr>
              <p:cNvSpPr txBox="1">
                <a:spLocks noRot="1" noChangeAspect="1" noMove="1" noResize="1" noEditPoints="1" noAdjustHandles="1" noChangeArrowheads="1" noChangeShapeType="1" noTextEdit="1"/>
              </p:cNvSpPr>
              <p:nvPr/>
            </p:nvSpPr>
            <p:spPr>
              <a:xfrm>
                <a:off x="570271" y="3525045"/>
                <a:ext cx="6617110" cy="1815882"/>
              </a:xfrm>
              <a:prstGeom prst="rect">
                <a:avLst/>
              </a:prstGeom>
              <a:blipFill>
                <a:blip r:embed="rId5"/>
                <a:stretch>
                  <a:fillRect l="-1724" t="-3472" r="-1533" b="-7639"/>
                </a:stretch>
              </a:blipFill>
            </p:spPr>
            <p:txBody>
              <a:bodyPr/>
              <a:lstStyle/>
              <a:p>
                <a:r>
                  <a:rPr lang="en-US">
                    <a:noFill/>
                  </a:rPr>
                  <a:t> </a:t>
                </a:r>
              </a:p>
            </p:txBody>
          </p:sp>
        </mc:Fallback>
      </mc:AlternateContent>
    </p:spTree>
    <p:extLst>
      <p:ext uri="{BB962C8B-B14F-4D97-AF65-F5344CB8AC3E}">
        <p14:creationId xmlns:p14="http://schemas.microsoft.com/office/powerpoint/2010/main" val="12490078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C954-010C-4642-81FE-417BBCE1F26C}"/>
              </a:ext>
            </a:extLst>
          </p:cNvPr>
          <p:cNvSpPr>
            <a:spLocks noGrp="1"/>
          </p:cNvSpPr>
          <p:nvPr>
            <p:ph type="title"/>
          </p:nvPr>
        </p:nvSpPr>
        <p:spPr>
          <a:xfrm>
            <a:off x="0" y="0"/>
            <a:ext cx="12192000" cy="1143000"/>
          </a:xfrm>
        </p:spPr>
        <p:txBody>
          <a:bodyPr>
            <a:noAutofit/>
          </a:bodyPr>
          <a:lstStyle/>
          <a:p>
            <a:r>
              <a:rPr lang="en-US" sz="3600" dirty="0"/>
              <a:t>Chess or Go: the state is what you see on the board</a:t>
            </a:r>
          </a:p>
        </p:txBody>
      </p:sp>
      <p:pic>
        <p:nvPicPr>
          <p:cNvPr id="6" name="Picture 5">
            <a:extLst>
              <a:ext uri="{FF2B5EF4-FFF2-40B4-BE49-F238E27FC236}">
                <a16:creationId xmlns:a16="http://schemas.microsoft.com/office/drawing/2014/main" id="{2257E0CB-93B0-FD44-891D-B59FA536A737}"/>
              </a:ext>
            </a:extLst>
          </p:cNvPr>
          <p:cNvPicPr>
            <a:picLocks noChangeAspect="1"/>
          </p:cNvPicPr>
          <p:nvPr/>
        </p:nvPicPr>
        <p:blipFill>
          <a:blip r:embed="rId3"/>
          <a:stretch>
            <a:fillRect/>
          </a:stretch>
        </p:blipFill>
        <p:spPr>
          <a:xfrm>
            <a:off x="3547772" y="1143000"/>
            <a:ext cx="5096456" cy="50870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76410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F848C92-9659-F64F-99E6-A731F020A26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State </a:t>
                </a:r>
                <a14:m>
                  <m:oMath xmlns:m="http://schemas.openxmlformats.org/officeDocument/2006/math">
                    <m:r>
                      <a:rPr lang="en-US" b="0" i="1" dirty="0" smtClean="0">
                        <a:latin typeface="Cambria Math" panose="02040503050406030204" pitchFamily="18" charset="0"/>
                      </a:rPr>
                      <m:t>𝑠</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4" name="Title 1">
                <a:extLst>
                  <a:ext uri="{FF2B5EF4-FFF2-40B4-BE49-F238E27FC236}">
                    <a16:creationId xmlns:a16="http://schemas.microsoft.com/office/drawing/2014/main" id="{4F848C92-9659-F64F-99E6-A731F020A26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4"/>
                <a:stretch>
                  <a:fillRect t="-14894" b="-21277"/>
                </a:stretch>
              </a:blipFill>
            </p:spPr>
            <p:txBody>
              <a:bodyPr/>
              <a:lstStyle/>
              <a:p>
                <a:r>
                  <a:rPr lang="en-US">
                    <a:noFill/>
                  </a:rPr>
                  <a:t> </a:t>
                </a:r>
              </a:p>
            </p:txBody>
          </p:sp>
        </mc:Fallback>
      </mc:AlternateContent>
      <p:sp>
        <p:nvSpPr>
          <p:cNvPr id="2" name="Rectangle 1"/>
          <p:cNvSpPr/>
          <p:nvPr/>
        </p:nvSpPr>
        <p:spPr>
          <a:xfrm>
            <a:off x="1173959" y="5823034"/>
            <a:ext cx="6096000" cy="253916"/>
          </a:xfrm>
          <a:prstGeom prst="rect">
            <a:avLst/>
          </a:prstGeom>
        </p:spPr>
        <p:txBody>
          <a:bodyPr>
            <a:spAutoFit/>
          </a:bodyPr>
          <a:lstStyle/>
          <a:p>
            <a:r>
              <a:rPr lang="en-US" sz="1050" dirty="0">
                <a:hlinkClick r:id="rId5"/>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3253769"/>
            <a:ext cx="3784600" cy="1569660"/>
          </a:xfrm>
          <a:prstGeom prst="rect">
            <a:avLst/>
          </a:prstGeom>
          <a:noFill/>
        </p:spPr>
        <p:txBody>
          <a:bodyPr wrap="square" rtlCol="0">
            <a:spAutoFit/>
          </a:bodyPr>
          <a:lstStyle/>
          <a:p>
            <a:r>
              <a:rPr lang="en-US" sz="2400" u="sng" dirty="0"/>
              <a:t>Idea 1:</a:t>
            </a:r>
          </a:p>
          <a:p>
            <a:endParaRPr lang="en-US" sz="2400" u="sng" dirty="0"/>
          </a:p>
          <a:p>
            <a:r>
              <a:rPr lang="en-US" sz="2400" dirty="0"/>
              <a:t>The state is the current blood glucose value</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p:spTree>
    <p:extLst>
      <p:ext uri="{BB962C8B-B14F-4D97-AF65-F5344CB8AC3E}">
        <p14:creationId xmlns:p14="http://schemas.microsoft.com/office/powerpoint/2010/main" val="34694832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F848C92-9659-F64F-99E6-A731F020A26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State </a:t>
                </a:r>
                <a14:m>
                  <m:oMath xmlns:m="http://schemas.openxmlformats.org/officeDocument/2006/math">
                    <m:r>
                      <a:rPr lang="en-US" b="0" i="1" dirty="0" smtClean="0">
                        <a:latin typeface="Cambria Math" panose="02040503050406030204" pitchFamily="18" charset="0"/>
                      </a:rPr>
                      <m:t>𝑠</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4" name="Title 1">
                <a:extLst>
                  <a:ext uri="{FF2B5EF4-FFF2-40B4-BE49-F238E27FC236}">
                    <a16:creationId xmlns:a16="http://schemas.microsoft.com/office/drawing/2014/main" id="{4F848C92-9659-F64F-99E6-A731F020A26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4"/>
                <a:stretch>
                  <a:fillRect t="-14894" b="-21277"/>
                </a:stretch>
              </a:blipFill>
            </p:spPr>
            <p:txBody>
              <a:bodyPr/>
              <a:lstStyle/>
              <a:p>
                <a:r>
                  <a:rPr lang="en-US">
                    <a:noFill/>
                  </a:rPr>
                  <a:t> </a:t>
                </a:r>
              </a:p>
            </p:txBody>
          </p:sp>
        </mc:Fallback>
      </mc:AlternateContent>
      <p:sp>
        <p:nvSpPr>
          <p:cNvPr id="2" name="Rectangle 1"/>
          <p:cNvSpPr/>
          <p:nvPr/>
        </p:nvSpPr>
        <p:spPr>
          <a:xfrm>
            <a:off x="1173959" y="5823034"/>
            <a:ext cx="6096000" cy="253916"/>
          </a:xfrm>
          <a:prstGeom prst="rect">
            <a:avLst/>
          </a:prstGeom>
        </p:spPr>
        <p:txBody>
          <a:bodyPr>
            <a:spAutoFit/>
          </a:bodyPr>
          <a:lstStyle/>
          <a:p>
            <a:r>
              <a:rPr lang="en-US" sz="1050" dirty="0">
                <a:hlinkClick r:id="rId5"/>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3253769"/>
            <a:ext cx="3784600" cy="1938992"/>
          </a:xfrm>
          <a:prstGeom prst="rect">
            <a:avLst/>
          </a:prstGeom>
          <a:noFill/>
        </p:spPr>
        <p:txBody>
          <a:bodyPr wrap="square" rtlCol="0">
            <a:spAutoFit/>
          </a:bodyPr>
          <a:lstStyle/>
          <a:p>
            <a:r>
              <a:rPr lang="en-US" sz="2400" u="sng" dirty="0"/>
              <a:t>Idea 2:</a:t>
            </a:r>
          </a:p>
          <a:p>
            <a:endParaRPr lang="en-US" sz="2400" u="sng" dirty="0"/>
          </a:p>
          <a:p>
            <a:r>
              <a:rPr lang="en-US" sz="2400" dirty="0"/>
              <a:t>The state is the current blood glucose value plus recent trends</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p:spTree>
    <p:extLst>
      <p:ext uri="{BB962C8B-B14F-4D97-AF65-F5344CB8AC3E}">
        <p14:creationId xmlns:p14="http://schemas.microsoft.com/office/powerpoint/2010/main" val="69688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F848C92-9659-F64F-99E6-A731F020A26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State </a:t>
                </a:r>
                <a14:m>
                  <m:oMath xmlns:m="http://schemas.openxmlformats.org/officeDocument/2006/math">
                    <m:r>
                      <a:rPr lang="en-US" b="0" i="1" dirty="0" smtClean="0">
                        <a:latin typeface="Cambria Math" panose="02040503050406030204" pitchFamily="18" charset="0"/>
                      </a:rPr>
                      <m:t>𝑠</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4" name="Title 1">
                <a:extLst>
                  <a:ext uri="{FF2B5EF4-FFF2-40B4-BE49-F238E27FC236}">
                    <a16:creationId xmlns:a16="http://schemas.microsoft.com/office/drawing/2014/main" id="{4F848C92-9659-F64F-99E6-A731F020A26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4"/>
                <a:stretch>
                  <a:fillRect t="-14894" b="-21277"/>
                </a:stretch>
              </a:blipFill>
            </p:spPr>
            <p:txBody>
              <a:bodyPr/>
              <a:lstStyle/>
              <a:p>
                <a:r>
                  <a:rPr lang="en-US">
                    <a:noFill/>
                  </a:rPr>
                  <a:t> </a:t>
                </a:r>
              </a:p>
            </p:txBody>
          </p:sp>
        </mc:Fallback>
      </mc:AlternateContent>
      <p:sp>
        <p:nvSpPr>
          <p:cNvPr id="2" name="Rectangle 1"/>
          <p:cNvSpPr/>
          <p:nvPr/>
        </p:nvSpPr>
        <p:spPr>
          <a:xfrm>
            <a:off x="1173959" y="5823034"/>
            <a:ext cx="6096000" cy="253916"/>
          </a:xfrm>
          <a:prstGeom prst="rect">
            <a:avLst/>
          </a:prstGeom>
        </p:spPr>
        <p:txBody>
          <a:bodyPr>
            <a:spAutoFit/>
          </a:bodyPr>
          <a:lstStyle/>
          <a:p>
            <a:r>
              <a:rPr lang="en-US" sz="1050" dirty="0">
                <a:hlinkClick r:id="rId5"/>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884437"/>
            <a:ext cx="3784600" cy="2308324"/>
          </a:xfrm>
          <a:prstGeom prst="rect">
            <a:avLst/>
          </a:prstGeom>
          <a:noFill/>
        </p:spPr>
        <p:txBody>
          <a:bodyPr wrap="square" rtlCol="0">
            <a:spAutoFit/>
          </a:bodyPr>
          <a:lstStyle/>
          <a:p>
            <a:r>
              <a:rPr lang="en-US" sz="2400" u="sng" dirty="0"/>
              <a:t>Idea 3:</a:t>
            </a:r>
          </a:p>
          <a:p>
            <a:endParaRPr lang="en-US" sz="2400" u="sng" dirty="0"/>
          </a:p>
          <a:p>
            <a:r>
              <a:rPr lang="en-US" sz="2400" dirty="0"/>
              <a:t>The state is the current blood glucose value, recent trends, and the patient’s insulin sensitivity</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p:spTree>
    <p:extLst>
      <p:ext uri="{BB962C8B-B14F-4D97-AF65-F5344CB8AC3E}">
        <p14:creationId xmlns:p14="http://schemas.microsoft.com/office/powerpoint/2010/main" val="968492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F848C92-9659-F64F-99E6-A731F020A26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State </a:t>
                </a:r>
                <a14:m>
                  <m:oMath xmlns:m="http://schemas.openxmlformats.org/officeDocument/2006/math">
                    <m:r>
                      <a:rPr lang="en-US" b="0" i="1" dirty="0" smtClean="0">
                        <a:latin typeface="Cambria Math" panose="02040503050406030204" pitchFamily="18" charset="0"/>
                      </a:rPr>
                      <m:t>𝑠</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4" name="Title 1">
                <a:extLst>
                  <a:ext uri="{FF2B5EF4-FFF2-40B4-BE49-F238E27FC236}">
                    <a16:creationId xmlns:a16="http://schemas.microsoft.com/office/drawing/2014/main" id="{4F848C92-9659-F64F-99E6-A731F020A26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4"/>
                <a:stretch>
                  <a:fillRect t="-14894" b="-21277"/>
                </a:stretch>
              </a:blipFill>
            </p:spPr>
            <p:txBody>
              <a:bodyPr/>
              <a:lstStyle/>
              <a:p>
                <a:r>
                  <a:rPr lang="en-US">
                    <a:noFill/>
                  </a:rPr>
                  <a:t> </a:t>
                </a:r>
              </a:p>
            </p:txBody>
          </p:sp>
        </mc:Fallback>
      </mc:AlternateContent>
      <p:sp>
        <p:nvSpPr>
          <p:cNvPr id="2" name="Rectangle 1"/>
          <p:cNvSpPr/>
          <p:nvPr/>
        </p:nvSpPr>
        <p:spPr>
          <a:xfrm>
            <a:off x="1173959" y="5823034"/>
            <a:ext cx="6096000" cy="253916"/>
          </a:xfrm>
          <a:prstGeom prst="rect">
            <a:avLst/>
          </a:prstGeom>
        </p:spPr>
        <p:txBody>
          <a:bodyPr>
            <a:spAutoFit/>
          </a:bodyPr>
          <a:lstStyle/>
          <a:p>
            <a:r>
              <a:rPr lang="en-US" sz="1050" dirty="0">
                <a:hlinkClick r:id="rId5"/>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515105"/>
            <a:ext cx="3784600" cy="3046988"/>
          </a:xfrm>
          <a:prstGeom prst="rect">
            <a:avLst/>
          </a:prstGeom>
          <a:noFill/>
        </p:spPr>
        <p:txBody>
          <a:bodyPr wrap="square" rtlCol="0">
            <a:spAutoFit/>
          </a:bodyPr>
          <a:lstStyle/>
          <a:p>
            <a:r>
              <a:rPr lang="en-US" sz="2400" u="sng" dirty="0"/>
              <a:t>The state: all information relevant to our decision</a:t>
            </a:r>
          </a:p>
          <a:p>
            <a:endParaRPr lang="en-US" sz="2400" u="sng" dirty="0"/>
          </a:p>
          <a:p>
            <a:pPr marL="342900" indent="-342900">
              <a:buFontTx/>
              <a:buChar char="-"/>
            </a:pPr>
            <a:r>
              <a:rPr lang="en-US" sz="2400" dirty="0"/>
              <a:t>BG trends</a:t>
            </a:r>
          </a:p>
          <a:p>
            <a:pPr marL="342900" indent="-342900">
              <a:buFontTx/>
              <a:buChar char="-"/>
            </a:pPr>
            <a:r>
              <a:rPr lang="en-US" sz="2400" dirty="0"/>
              <a:t>Previous insulin doses</a:t>
            </a:r>
          </a:p>
          <a:p>
            <a:pPr marL="342900" indent="-342900">
              <a:buFontTx/>
              <a:buChar char="-"/>
            </a:pPr>
            <a:r>
              <a:rPr lang="en-US" sz="2400" dirty="0"/>
              <a:t>Patient physiology</a:t>
            </a:r>
          </a:p>
          <a:p>
            <a:pPr marL="342900" indent="-342900">
              <a:buFontTx/>
              <a:buChar char="-"/>
            </a:pPr>
            <a:r>
              <a:rPr lang="en-US" sz="2400" dirty="0"/>
              <a:t>Recent behaviors (e.g. eating, physical activity)</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p:spTree>
    <p:extLst>
      <p:ext uri="{BB962C8B-B14F-4D97-AF65-F5344CB8AC3E}">
        <p14:creationId xmlns:p14="http://schemas.microsoft.com/office/powerpoint/2010/main" val="17422752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343312" y="0"/>
                <a:ext cx="5366898" cy="1143000"/>
              </a:xfrm>
            </p:spPr>
            <p:txBody>
              <a:bodyPr/>
              <a:lstStyle/>
              <a:p>
                <a:r>
                  <a:rPr lang="en-US" dirty="0"/>
                  <a:t>State </a:t>
                </a:r>
                <a14:m>
                  <m:oMath xmlns:m="http://schemas.openxmlformats.org/officeDocument/2006/math">
                    <m:r>
                      <a:rPr lang="en-US" i="1" dirty="0" smtClean="0">
                        <a:latin typeface="Cambria Math" panose="02040503050406030204" pitchFamily="18" charset="0"/>
                      </a:rPr>
                      <m:t>𝑠</m:t>
                    </m:r>
                    <m:r>
                      <a:rPr lang="en-US" i="1" baseline="-25000" dirty="0" err="1">
                        <a:latin typeface="Cambria Math" panose="02040503050406030204" pitchFamily="18" charset="0"/>
                      </a:rPr>
                      <m:t>𝑡</m:t>
                    </m:r>
                  </m:oMath>
                </a14:m>
                <a:r>
                  <a:rPr lang="en-US" dirty="0"/>
                  <a:t>: Sepsis</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343312" y="0"/>
                <a:ext cx="5366898" cy="1143000"/>
              </a:xfrm>
              <a:blipFill>
                <a:blip r:embed="rId3"/>
                <a:stretch>
                  <a:fillRect l="-6477" t="-8511" r="-6250" b="-28191"/>
                </a:stretch>
              </a:blipFill>
            </p:spPr>
            <p:txBody>
              <a:bodyPr/>
              <a:lstStyle/>
              <a:p>
                <a:r>
                  <a:rPr lang="en-US">
                    <a:noFill/>
                  </a:rPr>
                  <a:t> </a:t>
                </a:r>
              </a:p>
            </p:txBody>
          </p:sp>
        </mc:Fallback>
      </mc:AlternateContent>
      <p:grpSp>
        <p:nvGrpSpPr>
          <p:cNvPr id="22" name="Group 21"/>
          <p:cNvGrpSpPr/>
          <p:nvPr/>
        </p:nvGrpSpPr>
        <p:grpSpPr>
          <a:xfrm rot="5400000">
            <a:off x="6994344" y="3392124"/>
            <a:ext cx="4064834" cy="241268"/>
            <a:chOff x="5962712" y="5657534"/>
            <a:chExt cx="4064834" cy="241268"/>
          </a:xfrm>
        </p:grpSpPr>
        <p:sp>
          <p:nvSpPr>
            <p:cNvPr id="4" name="Rectangle 3">
              <a:extLst>
                <a:ext uri="{FF2B5EF4-FFF2-40B4-BE49-F238E27FC236}">
                  <a16:creationId xmlns:a16="http://schemas.microsoft.com/office/drawing/2014/main" id="{AB3D1137-BF01-164B-8088-8109CDE2414A}"/>
                </a:ext>
              </a:extLst>
            </p:cNvPr>
            <p:cNvSpPr/>
            <p:nvPr/>
          </p:nvSpPr>
          <p:spPr>
            <a:xfrm>
              <a:off x="9011135"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5" name="Rectangle 4">
              <a:extLst>
                <a:ext uri="{FF2B5EF4-FFF2-40B4-BE49-F238E27FC236}">
                  <a16:creationId xmlns:a16="http://schemas.microsoft.com/office/drawing/2014/main" id="{7C01203F-7CB5-774E-B4EA-FFF14CAA7F3A}"/>
                </a:ext>
              </a:extLst>
            </p:cNvPr>
            <p:cNvSpPr/>
            <p:nvPr/>
          </p:nvSpPr>
          <p:spPr>
            <a:xfrm>
              <a:off x="9263925"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6" name="Rectangle 5">
              <a:extLst>
                <a:ext uri="{FF2B5EF4-FFF2-40B4-BE49-F238E27FC236}">
                  <a16:creationId xmlns:a16="http://schemas.microsoft.com/office/drawing/2014/main" id="{D7D4F43B-10F5-8244-B9BA-97DFE6E89D65}"/>
                </a:ext>
              </a:extLst>
            </p:cNvPr>
            <p:cNvSpPr/>
            <p:nvPr/>
          </p:nvSpPr>
          <p:spPr>
            <a:xfrm>
              <a:off x="9517925"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7" name="Rectangle 6">
              <a:extLst>
                <a:ext uri="{FF2B5EF4-FFF2-40B4-BE49-F238E27FC236}">
                  <a16:creationId xmlns:a16="http://schemas.microsoft.com/office/drawing/2014/main" id="{513708E3-5F44-2A41-9A70-5CFF2BA89EFC}"/>
                </a:ext>
              </a:extLst>
            </p:cNvPr>
            <p:cNvSpPr/>
            <p:nvPr/>
          </p:nvSpPr>
          <p:spPr>
            <a:xfrm>
              <a:off x="9771925"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8" name="Rectangle 7">
              <a:extLst>
                <a:ext uri="{FF2B5EF4-FFF2-40B4-BE49-F238E27FC236}">
                  <a16:creationId xmlns:a16="http://schemas.microsoft.com/office/drawing/2014/main" id="{8DEE88BC-8C83-694A-A2F6-C071CD08D230}"/>
                </a:ext>
              </a:extLst>
            </p:cNvPr>
            <p:cNvSpPr/>
            <p:nvPr/>
          </p:nvSpPr>
          <p:spPr>
            <a:xfrm>
              <a:off x="7994724"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9" name="Rectangle 8">
              <a:extLst>
                <a:ext uri="{FF2B5EF4-FFF2-40B4-BE49-F238E27FC236}">
                  <a16:creationId xmlns:a16="http://schemas.microsoft.com/office/drawing/2014/main" id="{C38A1A4F-79A6-0140-95EF-C9189B3ECECC}"/>
                </a:ext>
              </a:extLst>
            </p:cNvPr>
            <p:cNvSpPr/>
            <p:nvPr/>
          </p:nvSpPr>
          <p:spPr>
            <a:xfrm>
              <a:off x="8247514"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0" name="Rectangle 9">
              <a:extLst>
                <a:ext uri="{FF2B5EF4-FFF2-40B4-BE49-F238E27FC236}">
                  <a16:creationId xmlns:a16="http://schemas.microsoft.com/office/drawing/2014/main" id="{A29CB0E4-9C34-FF40-A154-4F77C2BB5117}"/>
                </a:ext>
              </a:extLst>
            </p:cNvPr>
            <p:cNvSpPr/>
            <p:nvPr/>
          </p:nvSpPr>
          <p:spPr>
            <a:xfrm>
              <a:off x="8501514"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1" name="Rectangle 10">
              <a:extLst>
                <a:ext uri="{FF2B5EF4-FFF2-40B4-BE49-F238E27FC236}">
                  <a16:creationId xmlns:a16="http://schemas.microsoft.com/office/drawing/2014/main" id="{3963C798-71AD-4D43-A206-BBF43ADAAC82}"/>
                </a:ext>
              </a:extLst>
            </p:cNvPr>
            <p:cNvSpPr/>
            <p:nvPr/>
          </p:nvSpPr>
          <p:spPr>
            <a:xfrm>
              <a:off x="8755514"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2" name="Rectangle 11">
              <a:extLst>
                <a:ext uri="{FF2B5EF4-FFF2-40B4-BE49-F238E27FC236}">
                  <a16:creationId xmlns:a16="http://schemas.microsoft.com/office/drawing/2014/main" id="{359683CF-92B6-8541-AEDD-9BF96F54BC6C}"/>
                </a:ext>
              </a:extLst>
            </p:cNvPr>
            <p:cNvSpPr/>
            <p:nvPr/>
          </p:nvSpPr>
          <p:spPr>
            <a:xfrm>
              <a:off x="6979123"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3" name="Rectangle 12">
              <a:extLst>
                <a:ext uri="{FF2B5EF4-FFF2-40B4-BE49-F238E27FC236}">
                  <a16:creationId xmlns:a16="http://schemas.microsoft.com/office/drawing/2014/main" id="{D4EC5824-68F3-0949-941E-3CFB55563094}"/>
                </a:ext>
              </a:extLst>
            </p:cNvPr>
            <p:cNvSpPr/>
            <p:nvPr/>
          </p:nvSpPr>
          <p:spPr>
            <a:xfrm>
              <a:off x="7231913"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4" name="Rectangle 13">
              <a:extLst>
                <a:ext uri="{FF2B5EF4-FFF2-40B4-BE49-F238E27FC236}">
                  <a16:creationId xmlns:a16="http://schemas.microsoft.com/office/drawing/2014/main" id="{38B2EE75-9D40-7D4A-9D4F-27DC7FF4F610}"/>
                </a:ext>
              </a:extLst>
            </p:cNvPr>
            <p:cNvSpPr/>
            <p:nvPr/>
          </p:nvSpPr>
          <p:spPr>
            <a:xfrm>
              <a:off x="7485913"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5" name="Rectangle 14">
              <a:extLst>
                <a:ext uri="{FF2B5EF4-FFF2-40B4-BE49-F238E27FC236}">
                  <a16:creationId xmlns:a16="http://schemas.microsoft.com/office/drawing/2014/main" id="{EE27344B-2FCD-084D-8D09-51789829B8C5}"/>
                </a:ext>
              </a:extLst>
            </p:cNvPr>
            <p:cNvSpPr/>
            <p:nvPr/>
          </p:nvSpPr>
          <p:spPr>
            <a:xfrm>
              <a:off x="7739913"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6" name="Rectangle 15">
              <a:extLst>
                <a:ext uri="{FF2B5EF4-FFF2-40B4-BE49-F238E27FC236}">
                  <a16:creationId xmlns:a16="http://schemas.microsoft.com/office/drawing/2014/main" id="{C178DE19-3830-1043-916E-592FFD16B054}"/>
                </a:ext>
              </a:extLst>
            </p:cNvPr>
            <p:cNvSpPr/>
            <p:nvPr/>
          </p:nvSpPr>
          <p:spPr>
            <a:xfrm>
              <a:off x="5962712"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7" name="Rectangle 16">
              <a:extLst>
                <a:ext uri="{FF2B5EF4-FFF2-40B4-BE49-F238E27FC236}">
                  <a16:creationId xmlns:a16="http://schemas.microsoft.com/office/drawing/2014/main" id="{0A77F41D-EFFA-0D43-9E90-0BDAA5873678}"/>
                </a:ext>
              </a:extLst>
            </p:cNvPr>
            <p:cNvSpPr/>
            <p:nvPr/>
          </p:nvSpPr>
          <p:spPr>
            <a:xfrm>
              <a:off x="6215502"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8" name="Rectangle 17">
              <a:extLst>
                <a:ext uri="{FF2B5EF4-FFF2-40B4-BE49-F238E27FC236}">
                  <a16:creationId xmlns:a16="http://schemas.microsoft.com/office/drawing/2014/main" id="{B0AF759D-9B4D-CE40-9953-84F434289745}"/>
                </a:ext>
              </a:extLst>
            </p:cNvPr>
            <p:cNvSpPr/>
            <p:nvPr/>
          </p:nvSpPr>
          <p:spPr>
            <a:xfrm>
              <a:off x="6469502"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9" name="Rectangle 18">
              <a:extLst>
                <a:ext uri="{FF2B5EF4-FFF2-40B4-BE49-F238E27FC236}">
                  <a16:creationId xmlns:a16="http://schemas.microsoft.com/office/drawing/2014/main" id="{AFBA0D08-7D99-584D-8C8D-A22B242EF858}"/>
                </a:ext>
              </a:extLst>
            </p:cNvPr>
            <p:cNvSpPr/>
            <p:nvPr/>
          </p:nvSpPr>
          <p:spPr>
            <a:xfrm>
              <a:off x="6723502" y="5657534"/>
              <a:ext cx="255621" cy="2412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grpSp>
      <p:sp>
        <p:nvSpPr>
          <p:cNvPr id="28" name="Down Arrow 27">
            <a:extLst>
              <a:ext uri="{FF2B5EF4-FFF2-40B4-BE49-F238E27FC236}">
                <a16:creationId xmlns:a16="http://schemas.microsoft.com/office/drawing/2014/main" id="{C092B941-F216-054B-A3F2-4B34F028670C}"/>
              </a:ext>
            </a:extLst>
          </p:cNvPr>
          <p:cNvSpPr/>
          <p:nvPr/>
        </p:nvSpPr>
        <p:spPr>
          <a:xfrm rot="16200000">
            <a:off x="6866546" y="2813271"/>
            <a:ext cx="889412" cy="1318085"/>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7AD6206-4B74-BD44-B35E-204589DF41CF}"/>
                  </a:ext>
                </a:extLst>
              </p:cNvPr>
              <p:cNvSpPr txBox="1"/>
              <p:nvPr/>
            </p:nvSpPr>
            <p:spPr>
              <a:xfrm>
                <a:off x="8790170" y="5536168"/>
                <a:ext cx="424153" cy="5227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i="1" dirty="0" smtClean="0">
                          <a:latin typeface="Cambria Math" panose="02040503050406030204" pitchFamily="18" charset="0"/>
                          <a:cs typeface="Times New Roman" panose="02020603050405020304" pitchFamily="18" charset="0"/>
                        </a:rPr>
                        <m:t>𝑠</m:t>
                      </m:r>
                      <m:r>
                        <a:rPr lang="en-US" sz="2797" i="1" baseline="-25000" dirty="0" err="1" smtClean="0">
                          <a:latin typeface="Cambria Math" panose="02040503050406030204" pitchFamily="18" charset="0"/>
                          <a:cs typeface="Times New Roman" panose="02020603050405020304" pitchFamily="18" charset="0"/>
                        </a:rPr>
                        <m:t>𝑡</m:t>
                      </m:r>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47AD6206-4B74-BD44-B35E-204589DF41CF}"/>
                  </a:ext>
                </a:extLst>
              </p:cNvPr>
              <p:cNvSpPr txBox="1">
                <a:spLocks noRot="1" noChangeAspect="1" noMove="1" noResize="1" noEditPoints="1" noAdjustHandles="1" noChangeArrowheads="1" noChangeShapeType="1" noTextEdit="1"/>
              </p:cNvSpPr>
              <p:nvPr/>
            </p:nvSpPr>
            <p:spPr>
              <a:xfrm>
                <a:off x="8790170" y="5536168"/>
                <a:ext cx="424153" cy="522772"/>
              </a:xfrm>
              <a:prstGeom prst="rect">
                <a:avLst/>
              </a:prstGeom>
              <a:blipFill>
                <a:blip r:embed="rId4"/>
                <a:stretch>
                  <a:fillRect/>
                </a:stretch>
              </a:blipFill>
            </p:spPr>
            <p:txBody>
              <a:bodyPr/>
              <a:lstStyle/>
              <a:p>
                <a:r>
                  <a:rPr lang="en-US">
                    <a:noFill/>
                  </a:rPr>
                  <a:t> </a:t>
                </a:r>
              </a:p>
            </p:txBody>
          </p:sp>
        </mc:Fallback>
      </mc:AlternateContent>
      <p:graphicFrame>
        <p:nvGraphicFramePr>
          <p:cNvPr id="21" name="Table 20"/>
          <p:cNvGraphicFramePr>
            <a:graphicFrameLocks noGrp="1"/>
          </p:cNvGraphicFramePr>
          <p:nvPr>
            <p:extLst>
              <p:ext uri="{D42A27DB-BD31-4B8C-83A1-F6EECF244321}">
                <p14:modId xmlns:p14="http://schemas.microsoft.com/office/powerpoint/2010/main" val="828378359"/>
              </p:ext>
            </p:extLst>
          </p:nvPr>
        </p:nvGraphicFramePr>
        <p:xfrm>
          <a:off x="408391" y="388108"/>
          <a:ext cx="5239934" cy="5670832"/>
        </p:xfrm>
        <a:graphic>
          <a:graphicData uri="http://schemas.openxmlformats.org/drawingml/2006/table">
            <a:tbl>
              <a:tblPr>
                <a:tableStyleId>{5C22544A-7EE6-4342-B048-85BDC9FD1C3A}</a:tableStyleId>
              </a:tblPr>
              <a:tblGrid>
                <a:gridCol w="1454304">
                  <a:extLst>
                    <a:ext uri="{9D8B030D-6E8A-4147-A177-3AD203B41FA5}">
                      <a16:colId xmlns:a16="http://schemas.microsoft.com/office/drawing/2014/main" val="1128426008"/>
                    </a:ext>
                  </a:extLst>
                </a:gridCol>
                <a:gridCol w="2937905">
                  <a:extLst>
                    <a:ext uri="{9D8B030D-6E8A-4147-A177-3AD203B41FA5}">
                      <a16:colId xmlns:a16="http://schemas.microsoft.com/office/drawing/2014/main" val="1059517452"/>
                    </a:ext>
                  </a:extLst>
                </a:gridCol>
                <a:gridCol w="847725">
                  <a:extLst>
                    <a:ext uri="{9D8B030D-6E8A-4147-A177-3AD203B41FA5}">
                      <a16:colId xmlns:a16="http://schemas.microsoft.com/office/drawing/2014/main" val="1648762563"/>
                    </a:ext>
                  </a:extLst>
                </a:gridCol>
              </a:tblGrid>
              <a:tr h="380464">
                <a:tc>
                  <a:txBody>
                    <a:bodyPr/>
                    <a:lstStyle/>
                    <a:p>
                      <a:pPr algn="l" fontAlgn="ctr"/>
                      <a:r>
                        <a:rPr lang="en-US" sz="1200" b="1" u="none" strike="noStrike" dirty="0">
                          <a:effectLst/>
                        </a:rPr>
                        <a:t>Category</a:t>
                      </a:r>
                      <a:endParaRPr lang="en-US" sz="1200" b="1" i="0" u="none" strike="noStrike" dirty="0">
                        <a:solidFill>
                          <a:srgbClr val="000000"/>
                        </a:solidFill>
                        <a:effectLst/>
                        <a:latin typeface="Calibri" panose="020F0502020204030204" pitchFamily="34" charset="0"/>
                      </a:endParaRPr>
                    </a:p>
                  </a:txBody>
                  <a:tcPr marL="7072" marR="7072" marT="7072" marB="0" anchor="b"/>
                </a:tc>
                <a:tc>
                  <a:txBody>
                    <a:bodyPr/>
                    <a:lstStyle/>
                    <a:p>
                      <a:pPr algn="l" fontAlgn="b"/>
                      <a:r>
                        <a:rPr lang="en-US" sz="1200" b="1" u="none" strike="noStrike" dirty="0">
                          <a:effectLst/>
                        </a:rPr>
                        <a:t>Items</a:t>
                      </a:r>
                      <a:endParaRPr lang="en-US" sz="1200" b="1" i="0" u="none" strike="noStrike" dirty="0">
                        <a:solidFill>
                          <a:srgbClr val="000000"/>
                        </a:solidFill>
                        <a:effectLst/>
                        <a:latin typeface="Calibri" panose="020F0502020204030204" pitchFamily="34" charset="0"/>
                      </a:endParaRPr>
                    </a:p>
                  </a:txBody>
                  <a:tcPr marL="7072" marR="7072" marT="7072" marB="0" anchor="b"/>
                </a:tc>
                <a:tc>
                  <a:txBody>
                    <a:bodyPr/>
                    <a:lstStyle/>
                    <a:p>
                      <a:pPr algn="l" fontAlgn="b"/>
                      <a:r>
                        <a:rPr lang="en-US" sz="1200" b="1" u="none" strike="noStrike" dirty="0">
                          <a:effectLst/>
                        </a:rPr>
                        <a:t>Type</a:t>
                      </a:r>
                      <a:endParaRPr lang="en-US" sz="1200" b="1"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2248044139"/>
                  </a:ext>
                </a:extLst>
              </a:tr>
              <a:tr h="141436">
                <a:tc rowSpan="5">
                  <a:txBody>
                    <a:bodyPr/>
                    <a:lstStyle/>
                    <a:p>
                      <a:pPr algn="l" fontAlgn="ctr"/>
                      <a:r>
                        <a:rPr lang="en-US" sz="1200" b="1" u="none" strike="noStrike" dirty="0">
                          <a:effectLst/>
                        </a:rPr>
                        <a:t>Demographics</a:t>
                      </a:r>
                      <a:endParaRPr lang="en-US" sz="1200" b="1" i="0" u="none" strike="noStrike" dirty="0">
                        <a:solidFill>
                          <a:srgbClr val="000000"/>
                        </a:solidFill>
                        <a:effectLst/>
                        <a:latin typeface="Calibri" panose="020F0502020204030204" pitchFamily="34" charset="0"/>
                      </a:endParaRPr>
                    </a:p>
                  </a:txBody>
                  <a:tcPr marL="7072" marR="7072" marT="7072" marB="0" anchor="ctr"/>
                </a:tc>
                <a:tc>
                  <a:txBody>
                    <a:bodyPr/>
                    <a:lstStyle/>
                    <a:p>
                      <a:pPr algn="l" fontAlgn="b"/>
                      <a:r>
                        <a:rPr lang="en-US" sz="1200" u="none" strike="noStrike" dirty="0">
                          <a:effectLst/>
                        </a:rPr>
                        <a:t>Age</a:t>
                      </a:r>
                      <a:endParaRPr lang="en-US" sz="1200" b="0" i="0" u="none" strike="noStrike" dirty="0">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3467547010"/>
                  </a:ext>
                </a:extLst>
              </a:tr>
              <a:tr h="141436">
                <a:tc vMerge="1">
                  <a:txBody>
                    <a:bodyPr/>
                    <a:lstStyle/>
                    <a:p>
                      <a:endParaRPr lang="en-US"/>
                    </a:p>
                  </a:txBody>
                  <a:tcPr/>
                </a:tc>
                <a:tc>
                  <a:txBody>
                    <a:bodyPr/>
                    <a:lstStyle/>
                    <a:p>
                      <a:pPr algn="l" fontAlgn="b"/>
                      <a:r>
                        <a:rPr lang="en-US" sz="1200" u="none" strike="noStrike" dirty="0">
                          <a:effectLst/>
                        </a:rPr>
                        <a:t>Gender</a:t>
                      </a:r>
                      <a:endParaRPr lang="en-US" sz="1200" b="0" i="0" u="none" strike="noStrike" dirty="0">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a:effectLst/>
                        </a:rPr>
                        <a:t>Binary</a:t>
                      </a:r>
                      <a:endParaRPr lang="en-US" sz="1200" b="0" i="0" u="none" strike="noStrike">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2083593864"/>
                  </a:ext>
                </a:extLst>
              </a:tr>
              <a:tr h="141436">
                <a:tc vMerge="1">
                  <a:txBody>
                    <a:bodyPr/>
                    <a:lstStyle/>
                    <a:p>
                      <a:endParaRPr lang="en-US"/>
                    </a:p>
                  </a:txBody>
                  <a:tcPr/>
                </a:tc>
                <a:tc>
                  <a:txBody>
                    <a:bodyPr/>
                    <a:lstStyle/>
                    <a:p>
                      <a:pPr algn="l" fontAlgn="b"/>
                      <a:r>
                        <a:rPr lang="en-US" sz="1200" u="none" strike="noStrike">
                          <a:effectLst/>
                        </a:rPr>
                        <a:t>Weight</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62799024"/>
                  </a:ext>
                </a:extLst>
              </a:tr>
              <a:tr h="141436">
                <a:tc vMerge="1">
                  <a:txBody>
                    <a:bodyPr/>
                    <a:lstStyle/>
                    <a:p>
                      <a:endParaRPr lang="en-US"/>
                    </a:p>
                  </a:txBody>
                  <a:tcPr/>
                </a:tc>
                <a:tc>
                  <a:txBody>
                    <a:bodyPr/>
                    <a:lstStyle/>
                    <a:p>
                      <a:pPr algn="l" fontAlgn="b"/>
                      <a:r>
                        <a:rPr lang="en-US" sz="1200" u="none" strike="noStrike">
                          <a:effectLst/>
                        </a:rPr>
                        <a:t>Readmission to intensive care</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a:effectLst/>
                        </a:rPr>
                        <a:t>Binary</a:t>
                      </a:r>
                      <a:endParaRPr lang="en-US" sz="1200" b="0" i="0" u="none" strike="noStrike">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2784992641"/>
                  </a:ext>
                </a:extLst>
              </a:tr>
              <a:tr h="141436">
                <a:tc vMerge="1">
                  <a:txBody>
                    <a:bodyPr/>
                    <a:lstStyle/>
                    <a:p>
                      <a:endParaRPr lang="en-US"/>
                    </a:p>
                  </a:txBody>
                  <a:tcPr/>
                </a:tc>
                <a:tc>
                  <a:txBody>
                    <a:bodyPr/>
                    <a:lstStyle/>
                    <a:p>
                      <a:pPr algn="l" fontAlgn="b"/>
                      <a:r>
                        <a:rPr lang="en-US" sz="1200" u="none" strike="noStrike">
                          <a:effectLst/>
                        </a:rPr>
                        <a:t>Elixhauser score (premorbid status)</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1653308542"/>
                  </a:ext>
                </a:extLst>
              </a:tr>
              <a:tr h="141436">
                <a:tc rowSpan="6">
                  <a:txBody>
                    <a:bodyPr/>
                    <a:lstStyle/>
                    <a:p>
                      <a:pPr algn="l" fontAlgn="ctr"/>
                      <a:r>
                        <a:rPr lang="en-US" sz="1200" b="1" u="none" strike="noStrike" dirty="0">
                          <a:effectLst/>
                        </a:rPr>
                        <a:t>Vital signs</a:t>
                      </a:r>
                      <a:endParaRPr lang="en-US" sz="1200" b="1" i="0" u="none" strike="noStrike" dirty="0">
                        <a:solidFill>
                          <a:srgbClr val="000000"/>
                        </a:solidFill>
                        <a:effectLst/>
                        <a:latin typeface="Calibri" panose="020F0502020204030204" pitchFamily="34" charset="0"/>
                      </a:endParaRPr>
                    </a:p>
                  </a:txBody>
                  <a:tcPr marL="7072" marR="7072" marT="7072" marB="0" anchor="ctr"/>
                </a:tc>
                <a:tc>
                  <a:txBody>
                    <a:bodyPr/>
                    <a:lstStyle/>
                    <a:p>
                      <a:pPr algn="l" fontAlgn="b"/>
                      <a:r>
                        <a:rPr lang="en-US" sz="1200" u="none" strike="noStrike">
                          <a:effectLst/>
                        </a:rPr>
                        <a:t>Modified SOFA*</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3136895959"/>
                  </a:ext>
                </a:extLst>
              </a:tr>
              <a:tr h="141436">
                <a:tc vMerge="1">
                  <a:txBody>
                    <a:bodyPr/>
                    <a:lstStyle/>
                    <a:p>
                      <a:endParaRPr lang="en-US"/>
                    </a:p>
                  </a:txBody>
                  <a:tcPr/>
                </a:tc>
                <a:tc>
                  <a:txBody>
                    <a:bodyPr/>
                    <a:lstStyle/>
                    <a:p>
                      <a:pPr algn="l" fontAlgn="b"/>
                      <a:r>
                        <a:rPr lang="en-US" sz="1200" u="none" strike="noStrike">
                          <a:effectLst/>
                        </a:rPr>
                        <a:t>SIRS</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1648364575"/>
                  </a:ext>
                </a:extLst>
              </a:tr>
              <a:tr h="141436">
                <a:tc vMerge="1">
                  <a:txBody>
                    <a:bodyPr/>
                    <a:lstStyle/>
                    <a:p>
                      <a:endParaRPr lang="en-US"/>
                    </a:p>
                  </a:txBody>
                  <a:tcPr/>
                </a:tc>
                <a:tc>
                  <a:txBody>
                    <a:bodyPr/>
                    <a:lstStyle/>
                    <a:p>
                      <a:pPr algn="l" fontAlgn="b"/>
                      <a:r>
                        <a:rPr lang="en-US" sz="1200" u="none" strike="noStrike">
                          <a:effectLst/>
                        </a:rPr>
                        <a:t>Glasgow coma scale</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939013006"/>
                  </a:ext>
                </a:extLst>
              </a:tr>
              <a:tr h="256000">
                <a:tc vMerge="1">
                  <a:txBody>
                    <a:bodyPr/>
                    <a:lstStyle/>
                    <a:p>
                      <a:endParaRPr lang="en-US"/>
                    </a:p>
                  </a:txBody>
                  <a:tcPr/>
                </a:tc>
                <a:tc>
                  <a:txBody>
                    <a:bodyPr/>
                    <a:lstStyle/>
                    <a:p>
                      <a:pPr algn="l" fontAlgn="b"/>
                      <a:r>
                        <a:rPr lang="en-US" sz="1200" u="none" strike="noStrike">
                          <a:effectLst/>
                        </a:rPr>
                        <a:t>Heart rate, systolic, mean and diastolic blood pressure, shock index</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1929238950"/>
                  </a:ext>
                </a:extLst>
              </a:tr>
              <a:tr h="141436">
                <a:tc vMerge="1">
                  <a:txBody>
                    <a:bodyPr/>
                    <a:lstStyle/>
                    <a:p>
                      <a:endParaRPr lang="en-US"/>
                    </a:p>
                  </a:txBody>
                  <a:tcPr/>
                </a:tc>
                <a:tc>
                  <a:txBody>
                    <a:bodyPr/>
                    <a:lstStyle/>
                    <a:p>
                      <a:pPr algn="l" fontAlgn="b"/>
                      <a:r>
                        <a:rPr lang="en-US" sz="1200" u="none" strike="noStrike" dirty="0">
                          <a:effectLst/>
                        </a:rPr>
                        <a:t>Respiratory rate, SpO2</a:t>
                      </a:r>
                      <a:endParaRPr lang="en-US" sz="1200" b="0" i="0" u="none" strike="noStrike" dirty="0">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1258007756"/>
                  </a:ext>
                </a:extLst>
              </a:tr>
              <a:tr h="141436">
                <a:tc vMerge="1">
                  <a:txBody>
                    <a:bodyPr/>
                    <a:lstStyle/>
                    <a:p>
                      <a:endParaRPr lang="en-US"/>
                    </a:p>
                  </a:txBody>
                  <a:tcPr/>
                </a:tc>
                <a:tc>
                  <a:txBody>
                    <a:bodyPr/>
                    <a:lstStyle/>
                    <a:p>
                      <a:pPr algn="l" fontAlgn="b"/>
                      <a:r>
                        <a:rPr lang="en-US" sz="1200" u="none" strike="noStrike" dirty="0">
                          <a:effectLst/>
                        </a:rPr>
                        <a:t>Temperature</a:t>
                      </a:r>
                      <a:endParaRPr lang="en-US" sz="1200" b="0" i="0" u="none" strike="noStrike" dirty="0">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1422248620"/>
                  </a:ext>
                </a:extLst>
              </a:tr>
              <a:tr h="141436">
                <a:tc rowSpan="7">
                  <a:txBody>
                    <a:bodyPr/>
                    <a:lstStyle/>
                    <a:p>
                      <a:pPr algn="l" fontAlgn="ctr"/>
                      <a:r>
                        <a:rPr lang="en-US" sz="1200" b="1" u="none" strike="noStrike" dirty="0">
                          <a:effectLst/>
                        </a:rPr>
                        <a:t>Lab values</a:t>
                      </a:r>
                      <a:endParaRPr lang="en-US" sz="1200" b="1" i="0" u="none" strike="noStrike" dirty="0">
                        <a:solidFill>
                          <a:srgbClr val="000000"/>
                        </a:solidFill>
                        <a:effectLst/>
                        <a:latin typeface="Calibri" panose="020F0502020204030204" pitchFamily="34" charset="0"/>
                      </a:endParaRPr>
                    </a:p>
                  </a:txBody>
                  <a:tcPr marL="7072" marR="7072" marT="7072" marB="0" anchor="ctr"/>
                </a:tc>
                <a:tc>
                  <a:txBody>
                    <a:bodyPr/>
                    <a:lstStyle/>
                    <a:p>
                      <a:pPr algn="l" fontAlgn="b"/>
                      <a:r>
                        <a:rPr lang="en-US" sz="1200" u="none" strike="noStrike">
                          <a:effectLst/>
                        </a:rPr>
                        <a:t>Potassium, sodium, chloride</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3648090745"/>
                  </a:ext>
                </a:extLst>
              </a:tr>
              <a:tr h="141436">
                <a:tc vMerge="1">
                  <a:txBody>
                    <a:bodyPr/>
                    <a:lstStyle/>
                    <a:p>
                      <a:endParaRPr lang="en-US"/>
                    </a:p>
                  </a:txBody>
                  <a:tcPr/>
                </a:tc>
                <a:tc>
                  <a:txBody>
                    <a:bodyPr/>
                    <a:lstStyle/>
                    <a:p>
                      <a:pPr algn="l" fontAlgn="b"/>
                      <a:r>
                        <a:rPr lang="en-US" sz="1200" u="none" strike="noStrike">
                          <a:effectLst/>
                        </a:rPr>
                        <a:t>Glucose, BUN, creatinine</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3606546923"/>
                  </a:ext>
                </a:extLst>
              </a:tr>
              <a:tr h="141436">
                <a:tc vMerge="1">
                  <a:txBody>
                    <a:bodyPr/>
                    <a:lstStyle/>
                    <a:p>
                      <a:endParaRPr lang="en-US"/>
                    </a:p>
                  </a:txBody>
                  <a:tcPr/>
                </a:tc>
                <a:tc>
                  <a:txBody>
                    <a:bodyPr/>
                    <a:lstStyle/>
                    <a:p>
                      <a:pPr algn="l" fontAlgn="b"/>
                      <a:r>
                        <a:rPr lang="en-US" sz="1200" u="none" strike="noStrike">
                          <a:effectLst/>
                        </a:rPr>
                        <a:t>Magnesium, calcium, ionized calcium,</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328902341"/>
                  </a:ext>
                </a:extLst>
              </a:tr>
              <a:tr h="141436">
                <a:tc vMerge="1">
                  <a:txBody>
                    <a:bodyPr/>
                    <a:lstStyle/>
                    <a:p>
                      <a:endParaRPr lang="en-US"/>
                    </a:p>
                  </a:txBody>
                  <a:tcPr/>
                </a:tc>
                <a:tc>
                  <a:txBody>
                    <a:bodyPr/>
                    <a:lstStyle/>
                    <a:p>
                      <a:pPr algn="l" fontAlgn="b"/>
                      <a:r>
                        <a:rPr lang="en-US" sz="1200" u="none" strike="noStrike">
                          <a:effectLst/>
                        </a:rPr>
                        <a:t>carbon dioxide</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394011597"/>
                  </a:ext>
                </a:extLst>
              </a:tr>
              <a:tr h="141436">
                <a:tc vMerge="1">
                  <a:txBody>
                    <a:bodyPr/>
                    <a:lstStyle/>
                    <a:p>
                      <a:endParaRPr lang="en-US"/>
                    </a:p>
                  </a:txBody>
                  <a:tcPr/>
                </a:tc>
                <a:tc>
                  <a:txBody>
                    <a:bodyPr/>
                    <a:lstStyle/>
                    <a:p>
                      <a:pPr algn="l" fontAlgn="b"/>
                      <a:r>
                        <a:rPr lang="sv-SE" sz="1200" u="none" strike="noStrike">
                          <a:effectLst/>
                        </a:rPr>
                        <a:t>SGOT, SGPT, total bilirubin, albumin</a:t>
                      </a:r>
                      <a:endParaRPr lang="sv-SE"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547575247"/>
                  </a:ext>
                </a:extLst>
              </a:tr>
              <a:tr h="141436">
                <a:tc vMerge="1">
                  <a:txBody>
                    <a:bodyPr/>
                    <a:lstStyle/>
                    <a:p>
                      <a:endParaRPr lang="en-US"/>
                    </a:p>
                  </a:txBody>
                  <a:tcPr/>
                </a:tc>
                <a:tc>
                  <a:txBody>
                    <a:bodyPr/>
                    <a:lstStyle/>
                    <a:p>
                      <a:pPr algn="l" fontAlgn="b"/>
                      <a:r>
                        <a:rPr lang="en-US" sz="1200" u="none" strike="noStrike">
                          <a:effectLst/>
                        </a:rPr>
                        <a:t>Hemoglobin</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3705306191"/>
                  </a:ext>
                </a:extLst>
              </a:tr>
              <a:tr h="380464">
                <a:tc vMerge="1">
                  <a:txBody>
                    <a:bodyPr/>
                    <a:lstStyle/>
                    <a:p>
                      <a:endParaRPr lang="en-US"/>
                    </a:p>
                  </a:txBody>
                  <a:tcPr/>
                </a:tc>
                <a:tc>
                  <a:txBody>
                    <a:bodyPr/>
                    <a:lstStyle/>
                    <a:p>
                      <a:pPr algn="l" fontAlgn="b"/>
                      <a:r>
                        <a:rPr lang="en-US" sz="1200" u="none" strike="noStrike">
                          <a:effectLst/>
                        </a:rPr>
                        <a:t>White blood cells count, platelets count, PTT, PT, INR, pH, Pa02, PaCO2, base excess, bicarbonate, lactate, PaO2/FiO2 ratio</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1512228244"/>
                  </a:ext>
                </a:extLst>
              </a:tr>
              <a:tr h="141436">
                <a:tc rowSpan="2">
                  <a:txBody>
                    <a:bodyPr/>
                    <a:lstStyle/>
                    <a:p>
                      <a:pPr algn="l" fontAlgn="ctr"/>
                      <a:r>
                        <a:rPr lang="en-US" sz="1200" b="1" u="none" strike="noStrike" dirty="0">
                          <a:effectLst/>
                        </a:rPr>
                        <a:t>Ventilation parameters</a:t>
                      </a:r>
                      <a:endParaRPr lang="en-US" sz="1200" b="1" i="0" u="none" strike="noStrike" dirty="0">
                        <a:solidFill>
                          <a:srgbClr val="000000"/>
                        </a:solidFill>
                        <a:effectLst/>
                        <a:latin typeface="Calibri" panose="020F0502020204030204" pitchFamily="34" charset="0"/>
                      </a:endParaRPr>
                    </a:p>
                  </a:txBody>
                  <a:tcPr marL="7072" marR="7072" marT="7072" marB="0" anchor="ctr"/>
                </a:tc>
                <a:tc>
                  <a:txBody>
                    <a:bodyPr/>
                    <a:lstStyle/>
                    <a:p>
                      <a:pPr algn="l" fontAlgn="b"/>
                      <a:r>
                        <a:rPr lang="en-US" sz="1200" u="none" strike="noStrike">
                          <a:effectLst/>
                        </a:rPr>
                        <a:t>Mechanical ventilation</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a:effectLst/>
                        </a:rPr>
                        <a:t>Binary</a:t>
                      </a:r>
                      <a:endParaRPr lang="en-US" sz="1200" b="0" i="0" u="none" strike="noStrike">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1843975538"/>
                  </a:ext>
                </a:extLst>
              </a:tr>
              <a:tr h="141436">
                <a:tc vMerge="1">
                  <a:txBody>
                    <a:bodyPr/>
                    <a:lstStyle/>
                    <a:p>
                      <a:endParaRPr lang="en-US"/>
                    </a:p>
                  </a:txBody>
                  <a:tcPr/>
                </a:tc>
                <a:tc>
                  <a:txBody>
                    <a:bodyPr/>
                    <a:lstStyle/>
                    <a:p>
                      <a:pPr algn="l" fontAlgn="b"/>
                      <a:r>
                        <a:rPr lang="en-US" sz="1200" u="none" strike="noStrike">
                          <a:effectLst/>
                        </a:rPr>
                        <a:t>FiO2</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9546349"/>
                  </a:ext>
                </a:extLst>
              </a:tr>
              <a:tr h="141436">
                <a:tc rowSpan="4">
                  <a:txBody>
                    <a:bodyPr/>
                    <a:lstStyle/>
                    <a:p>
                      <a:pPr algn="l" fontAlgn="ctr"/>
                      <a:r>
                        <a:rPr lang="en-US" sz="1200" b="1" u="none" strike="noStrike" dirty="0">
                          <a:effectLst/>
                        </a:rPr>
                        <a:t>Medications and </a:t>
                      </a:r>
                    </a:p>
                    <a:p>
                      <a:pPr algn="l" fontAlgn="ctr"/>
                      <a:r>
                        <a:rPr lang="en-US" sz="1200" b="1" u="none" strike="noStrike" dirty="0">
                          <a:effectLst/>
                        </a:rPr>
                        <a:t>fluid balance</a:t>
                      </a:r>
                      <a:endParaRPr lang="en-US" sz="1200" b="1" i="0" u="none" strike="noStrike" dirty="0">
                        <a:solidFill>
                          <a:srgbClr val="000000"/>
                        </a:solidFill>
                        <a:effectLst/>
                        <a:latin typeface="Calibri" panose="020F0502020204030204" pitchFamily="34" charset="0"/>
                      </a:endParaRPr>
                    </a:p>
                  </a:txBody>
                  <a:tcPr marL="7072" marR="7072" marT="7072" marB="0" anchor="ctr"/>
                </a:tc>
                <a:tc>
                  <a:txBody>
                    <a:bodyPr/>
                    <a:lstStyle/>
                    <a:p>
                      <a:pPr algn="l" fontAlgn="b"/>
                      <a:r>
                        <a:rPr lang="en-US" sz="1200" u="none" strike="noStrike">
                          <a:effectLst/>
                        </a:rPr>
                        <a:t>Current IV fluid intake over 4h</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1397792428"/>
                  </a:ext>
                </a:extLst>
              </a:tr>
              <a:tr h="141436">
                <a:tc vMerge="1">
                  <a:txBody>
                    <a:bodyPr/>
                    <a:lstStyle/>
                    <a:p>
                      <a:endParaRPr lang="en-US"/>
                    </a:p>
                  </a:txBody>
                  <a:tcPr/>
                </a:tc>
                <a:tc>
                  <a:txBody>
                    <a:bodyPr/>
                    <a:lstStyle/>
                    <a:p>
                      <a:pPr algn="l" fontAlgn="b"/>
                      <a:r>
                        <a:rPr lang="en-US" sz="1200" u="none" strike="noStrike" dirty="0">
                          <a:effectLst/>
                        </a:rPr>
                        <a:t>Maximum dose of vasopressor over 4h</a:t>
                      </a:r>
                      <a:endParaRPr lang="en-US" sz="1200" b="0" i="0" u="none" strike="noStrike" dirty="0">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2062405359"/>
                  </a:ext>
                </a:extLst>
              </a:tr>
              <a:tr h="141436">
                <a:tc vMerge="1">
                  <a:txBody>
                    <a:bodyPr/>
                    <a:lstStyle/>
                    <a:p>
                      <a:endParaRPr lang="en-US"/>
                    </a:p>
                  </a:txBody>
                  <a:tcPr/>
                </a:tc>
                <a:tc>
                  <a:txBody>
                    <a:bodyPr/>
                    <a:lstStyle/>
                    <a:p>
                      <a:pPr algn="l" fontAlgn="b"/>
                      <a:r>
                        <a:rPr lang="en-US" sz="1200" u="none" strike="noStrike">
                          <a:effectLst/>
                        </a:rPr>
                        <a:t>Urine output over 4h</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962928159"/>
                  </a:ext>
                </a:extLst>
              </a:tr>
              <a:tr h="256000">
                <a:tc vMerge="1">
                  <a:txBody>
                    <a:bodyPr/>
                    <a:lstStyle/>
                    <a:p>
                      <a:endParaRPr lang="en-US"/>
                    </a:p>
                  </a:txBody>
                  <a:tcPr/>
                </a:tc>
                <a:tc>
                  <a:txBody>
                    <a:bodyPr/>
                    <a:lstStyle/>
                    <a:p>
                      <a:pPr algn="l" fontAlgn="b"/>
                      <a:r>
                        <a:rPr lang="en-US" sz="1200" u="none" strike="noStrike">
                          <a:effectLst/>
                        </a:rPr>
                        <a:t>Cumulated fluid balance since admission (includes preadmission data when available)</a:t>
                      </a:r>
                      <a:endParaRPr lang="en-US" sz="1200" b="0" i="0" u="none" strike="noStrike">
                        <a:solidFill>
                          <a:srgbClr val="000000"/>
                        </a:solidFill>
                        <a:effectLst/>
                        <a:latin typeface="Calibri" panose="020F0502020204030204" pitchFamily="34" charset="0"/>
                      </a:endParaRPr>
                    </a:p>
                  </a:txBody>
                  <a:tcPr marL="7072" marR="7072" marT="7072" marB="0" anchor="b"/>
                </a:tc>
                <a:tc>
                  <a:txBody>
                    <a:bodyPr/>
                    <a:lstStyle/>
                    <a:p>
                      <a:pPr algn="l" fontAlgn="b"/>
                      <a:r>
                        <a:rPr lang="en-US" sz="1200" u="none" strike="noStrike" dirty="0">
                          <a:effectLst/>
                        </a:rPr>
                        <a:t>Continuous</a:t>
                      </a:r>
                      <a:endParaRPr lang="en-US" sz="1200" b="0" i="0" u="none" strike="noStrike" dirty="0">
                        <a:solidFill>
                          <a:srgbClr val="000000"/>
                        </a:solidFill>
                        <a:effectLst/>
                        <a:latin typeface="Calibri" panose="020F0502020204030204" pitchFamily="34" charset="0"/>
                      </a:endParaRPr>
                    </a:p>
                  </a:txBody>
                  <a:tcPr marL="7072" marR="7072" marT="7072" marB="0" anchor="b"/>
                </a:tc>
                <a:extLst>
                  <a:ext uri="{0D108BD9-81ED-4DB2-BD59-A6C34878D82A}">
                    <a16:rowId xmlns:a16="http://schemas.microsoft.com/office/drawing/2014/main" val="2177927087"/>
                  </a:ext>
                </a:extLst>
              </a:tr>
            </a:tbl>
          </a:graphicData>
        </a:graphic>
      </p:graphicFrame>
      <p:sp>
        <p:nvSpPr>
          <p:cNvPr id="23" name="TextBox 22"/>
          <p:cNvSpPr txBox="1"/>
          <p:nvPr/>
        </p:nvSpPr>
        <p:spPr>
          <a:xfrm>
            <a:off x="9238837" y="1456132"/>
            <a:ext cx="422231" cy="276999"/>
          </a:xfrm>
          <a:prstGeom prst="rect">
            <a:avLst/>
          </a:prstGeom>
          <a:noFill/>
        </p:spPr>
        <p:txBody>
          <a:bodyPr wrap="none" rtlCol="0">
            <a:spAutoFit/>
          </a:bodyPr>
          <a:lstStyle/>
          <a:p>
            <a:r>
              <a:rPr lang="en-US" sz="1200" dirty="0"/>
              <a:t>Age</a:t>
            </a:r>
          </a:p>
        </p:txBody>
      </p:sp>
      <p:sp>
        <p:nvSpPr>
          <p:cNvPr id="26" name="TextBox 25"/>
          <p:cNvSpPr txBox="1"/>
          <p:nvPr/>
        </p:nvSpPr>
        <p:spPr>
          <a:xfrm>
            <a:off x="9238836" y="5289554"/>
            <a:ext cx="420308" cy="276999"/>
          </a:xfrm>
          <a:prstGeom prst="rect">
            <a:avLst/>
          </a:prstGeom>
          <a:noFill/>
        </p:spPr>
        <p:txBody>
          <a:bodyPr wrap="none" rtlCol="0">
            <a:spAutoFit/>
          </a:bodyPr>
          <a:lstStyle/>
          <a:p>
            <a:r>
              <a:rPr lang="en-US" sz="1200" dirty="0"/>
              <a:t>Fi0</a:t>
            </a:r>
            <a:r>
              <a:rPr lang="en-US" sz="1200" baseline="-25000" dirty="0"/>
              <a:t>2</a:t>
            </a:r>
          </a:p>
        </p:txBody>
      </p:sp>
      <p:sp>
        <p:nvSpPr>
          <p:cNvPr id="24" name="TextBox 23"/>
          <p:cNvSpPr txBox="1"/>
          <p:nvPr/>
        </p:nvSpPr>
        <p:spPr>
          <a:xfrm>
            <a:off x="10284031" y="2179651"/>
            <a:ext cx="152004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Static features</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Time-varying features</a:t>
            </a:r>
          </a:p>
        </p:txBody>
      </p:sp>
    </p:spTree>
    <p:extLst>
      <p:ext uri="{BB962C8B-B14F-4D97-AF65-F5344CB8AC3E}">
        <p14:creationId xmlns:p14="http://schemas.microsoft.com/office/powerpoint/2010/main" val="371243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96AC-347E-5749-8C0B-1858DED7D81E}"/>
              </a:ext>
            </a:extLst>
          </p:cNvPr>
          <p:cNvSpPr>
            <a:spLocks noGrp="1"/>
          </p:cNvSpPr>
          <p:nvPr>
            <p:ph type="title"/>
          </p:nvPr>
        </p:nvSpPr>
        <p:spPr>
          <a:xfrm>
            <a:off x="8368137" y="2073895"/>
            <a:ext cx="3583231" cy="2087841"/>
          </a:xfrm>
        </p:spPr>
        <p:txBody>
          <a:bodyPr/>
          <a:lstStyle/>
          <a:p>
            <a:r>
              <a:rPr lang="en-US" dirty="0"/>
              <a:t>The RL Paradigm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116F8B-E8A3-994A-B454-621CD53F2E2C}"/>
                  </a:ext>
                </a:extLst>
              </p:cNvPr>
              <p:cNvSpPr txBox="1"/>
              <p:nvPr/>
            </p:nvSpPr>
            <p:spPr>
              <a:xfrm>
                <a:off x="570271" y="440160"/>
                <a:ext cx="7530991" cy="2677656"/>
              </a:xfrm>
              <a:prstGeom prst="rect">
                <a:avLst/>
              </a:prstGeom>
              <a:noFill/>
            </p:spPr>
            <p:txBody>
              <a:bodyPr wrap="square" rtlCol="0">
                <a:spAutoFit/>
              </a:bodyPr>
              <a:lstStyle/>
              <a:p>
                <a:pPr marL="457200" indent="-457200">
                  <a:buFont typeface="Arial" panose="020B0604020202020204" pitchFamily="34" charset="0"/>
                  <a:buChar char="•"/>
                </a:pPr>
                <a:r>
                  <a:rPr lang="en-US" sz="2800" dirty="0"/>
                  <a:t>A set of </a:t>
                </a:r>
                <a:r>
                  <a:rPr lang="en-US" sz="2800" dirty="0">
                    <a:solidFill>
                      <a:schemeClr val="accent3"/>
                    </a:solidFill>
                  </a:rPr>
                  <a:t>states</a:t>
                </a:r>
                <a:r>
                  <a:rPr lang="en-US" sz="2800" dirty="0"/>
                  <a:t>: </a:t>
                </a:r>
                <a14:m>
                  <m:oMath xmlns:m="http://schemas.openxmlformats.org/officeDocument/2006/math">
                    <m:r>
                      <a:rPr lang="en-US" sz="2800" b="0" i="1">
                        <a:latin typeface="Cambria Math" panose="02040503050406030204" pitchFamily="18" charset="0"/>
                      </a:rPr>
                      <m:t>𝑆</m:t>
                    </m:r>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𝑠</m:t>
                        </m:r>
                      </m:e>
                      <m:sup>
                        <m:r>
                          <a:rPr lang="en-US" sz="2800" b="0" i="1">
                            <a:latin typeface="Cambria Math" panose="02040503050406030204" pitchFamily="18" charset="0"/>
                          </a:rPr>
                          <m:t>1</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𝑠</m:t>
                        </m:r>
                      </m:e>
                      <m:sup>
                        <m:r>
                          <a:rPr lang="en-US" sz="2800" b="0" i="1">
                            <a:latin typeface="Cambria Math" panose="02040503050406030204" pitchFamily="18" charset="0"/>
                          </a:rPr>
                          <m:t>2</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𝑠</m:t>
                        </m:r>
                      </m:e>
                      <m:sup>
                        <m:r>
                          <a:rPr lang="en-US" sz="2800" b="0" i="1">
                            <a:latin typeface="Cambria Math" panose="02040503050406030204" pitchFamily="18" charset="0"/>
                          </a:rPr>
                          <m:t>𝑛</m:t>
                        </m:r>
                      </m:sup>
                    </m:sSup>
                    <m:r>
                      <a:rPr lang="en-US" sz="2800" b="0" i="1">
                        <a:latin typeface="Cambria Math" panose="02040503050406030204" pitchFamily="18" charset="0"/>
                      </a:rPr>
                      <m:t>}</m:t>
                    </m:r>
                  </m:oMath>
                </a14:m>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b="1" dirty="0"/>
                  <a:t>A set of possible </a:t>
                </a:r>
                <a:r>
                  <a:rPr lang="en-US" sz="2800" b="1" dirty="0">
                    <a:solidFill>
                      <a:srgbClr val="D5007F"/>
                    </a:solidFill>
                  </a:rPr>
                  <a:t>actions</a:t>
                </a:r>
                <a:r>
                  <a:rPr lang="en-US" sz="2800" b="1" dirty="0"/>
                  <a:t>:</a:t>
                </a:r>
                <a:r>
                  <a:rPr lang="en-US" sz="2800" b="1" dirty="0">
                    <a:solidFill>
                      <a:srgbClr val="D5007F"/>
                    </a:solidFill>
                  </a:rPr>
                  <a:t> </a:t>
                </a:r>
                <a14:m>
                  <m:oMath xmlns:m="http://schemas.openxmlformats.org/officeDocument/2006/math">
                    <m:r>
                      <a:rPr lang="en-US" sz="2800" b="1" i="1">
                        <a:latin typeface="Cambria Math" panose="02040503050406030204" pitchFamily="18" charset="0"/>
                      </a:rPr>
                      <m:t>𝑨</m:t>
                    </m:r>
                    <m:r>
                      <a:rPr lang="en-US" sz="2800" b="1" i="1">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𝒂</m:t>
                        </m:r>
                      </m:e>
                      <m:sup>
                        <m:r>
                          <a:rPr lang="en-US" sz="2800" b="1" i="1">
                            <a:latin typeface="Cambria Math" panose="02040503050406030204" pitchFamily="18" charset="0"/>
                          </a:rPr>
                          <m:t>𝟏</m:t>
                        </m:r>
                      </m:sup>
                    </m:sSup>
                    <m:r>
                      <a:rPr lang="en-US" sz="2800" b="1" i="1">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𝒂</m:t>
                        </m:r>
                      </m:e>
                      <m:sup>
                        <m:r>
                          <a:rPr lang="en-US" sz="2800" b="1" i="1">
                            <a:latin typeface="Cambria Math" panose="02040503050406030204" pitchFamily="18" charset="0"/>
                          </a:rPr>
                          <m:t>𝟐</m:t>
                        </m:r>
                      </m:sup>
                    </m:sSup>
                    <m:r>
                      <a:rPr lang="en-US" sz="2800" b="1" i="1">
                        <a:latin typeface="Cambria Math" panose="02040503050406030204" pitchFamily="18" charset="0"/>
                      </a:rPr>
                      <m:t>,…,</m:t>
                    </m:r>
                    <m:sSup>
                      <m:sSupPr>
                        <m:ctrlPr>
                          <a:rPr lang="en-US" sz="2800" b="1" i="1">
                            <a:latin typeface="Cambria Math" panose="02040503050406030204" pitchFamily="18" charset="0"/>
                          </a:rPr>
                        </m:ctrlPr>
                      </m:sSupPr>
                      <m:e>
                        <m:r>
                          <a:rPr lang="en-US" sz="2800" b="1" i="1">
                            <a:latin typeface="Cambria Math" panose="02040503050406030204" pitchFamily="18" charset="0"/>
                          </a:rPr>
                          <m:t>𝒂</m:t>
                        </m:r>
                      </m:e>
                      <m:sup>
                        <m:r>
                          <a:rPr lang="en-US" sz="2800" b="1" i="1">
                            <a:latin typeface="Cambria Math" panose="02040503050406030204" pitchFamily="18" charset="0"/>
                          </a:rPr>
                          <m:t>𝒎</m:t>
                        </m:r>
                      </m:sup>
                    </m:sSup>
                    <m:r>
                      <a:rPr lang="en-US" sz="2800" b="1" i="1">
                        <a:latin typeface="Cambria Math" panose="02040503050406030204" pitchFamily="18" charset="0"/>
                      </a:rPr>
                      <m:t>}</m:t>
                    </m:r>
                  </m:oMath>
                </a14:m>
                <a:endParaRPr lang="en-US" sz="2800" b="1" dirty="0"/>
              </a:p>
              <a:p>
                <a:pPr marL="457200" indent="-457200">
                  <a:buFont typeface="Arial" panose="020B0604020202020204" pitchFamily="34" charset="0"/>
                  <a:buChar char="•"/>
                </a:pPr>
                <a:endParaRPr lang="en-US" sz="2800" dirty="0">
                  <a:solidFill>
                    <a:srgbClr val="D5007F"/>
                  </a:solidFill>
                </a:endParaRPr>
              </a:p>
              <a:p>
                <a:pPr marL="457200" indent="-457200">
                  <a:buFont typeface="Arial" panose="020B0604020202020204" pitchFamily="34" charset="0"/>
                  <a:buChar char="•"/>
                </a:pPr>
                <a:r>
                  <a:rPr lang="en-US" sz="2800" dirty="0"/>
                  <a:t>A </a:t>
                </a:r>
                <a:r>
                  <a:rPr lang="en-US" sz="2800" dirty="0">
                    <a:solidFill>
                      <a:schemeClr val="accent4"/>
                    </a:solidFill>
                  </a:rPr>
                  <a:t>reward</a:t>
                </a:r>
                <a:r>
                  <a:rPr lang="en-US" sz="2800" dirty="0"/>
                  <a:t> </a:t>
                </a:r>
                <a14:m>
                  <m:oMath xmlns:m="http://schemas.openxmlformats.org/officeDocument/2006/math">
                    <m:r>
                      <a:rPr lang="en-US" sz="2800" b="0" i="1" smtClean="0">
                        <a:latin typeface="Cambria Math" panose="02040503050406030204" pitchFamily="18" charset="0"/>
                      </a:rPr>
                      <m:t>𝑟</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𝑎</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𝑠</m:t>
                            </m:r>
                          </m:e>
                          <m:sup>
                            <m:r>
                              <a:rPr lang="en-US" sz="2800" b="0" i="1" smtClean="0">
                                <a:latin typeface="Cambria Math" panose="02040503050406030204" pitchFamily="18" charset="0"/>
                              </a:rPr>
                              <m:t>′</m:t>
                            </m:r>
                          </m:sup>
                        </m:sSup>
                      </m:e>
                    </m:d>
                  </m:oMath>
                </a14:m>
                <a:r>
                  <a:rPr lang="en-US" sz="2800" dirty="0"/>
                  <a:t> for reaching state </a:t>
                </a:r>
                <a:r>
                  <a:rPr lang="en-US" sz="2800" i="1" dirty="0"/>
                  <a:t>s’</a:t>
                </a:r>
                <a:r>
                  <a:rPr lang="en-US" sz="2800" dirty="0"/>
                  <a:t> from state </a:t>
                </a:r>
                <a:r>
                  <a:rPr lang="en-US" sz="2800" i="1" dirty="0"/>
                  <a:t>s</a:t>
                </a:r>
                <a:r>
                  <a:rPr lang="en-US" sz="2800" dirty="0"/>
                  <a:t> after taking action </a:t>
                </a:r>
                <a:r>
                  <a:rPr lang="en-US" sz="2800" i="1" dirty="0"/>
                  <a:t>a</a:t>
                </a:r>
              </a:p>
            </p:txBody>
          </p:sp>
        </mc:Choice>
        <mc:Fallback xmlns="">
          <p:sp>
            <p:nvSpPr>
              <p:cNvPr id="4" name="TextBox 3">
                <a:extLst>
                  <a:ext uri="{FF2B5EF4-FFF2-40B4-BE49-F238E27FC236}">
                    <a16:creationId xmlns:a16="http://schemas.microsoft.com/office/drawing/2014/main" id="{D8116F8B-E8A3-994A-B454-621CD53F2E2C}"/>
                  </a:ext>
                </a:extLst>
              </p:cNvPr>
              <p:cNvSpPr txBox="1">
                <a:spLocks noRot="1" noChangeAspect="1" noMove="1" noResize="1" noEditPoints="1" noAdjustHandles="1" noChangeArrowheads="1" noChangeShapeType="1" noTextEdit="1"/>
              </p:cNvSpPr>
              <p:nvPr/>
            </p:nvSpPr>
            <p:spPr>
              <a:xfrm>
                <a:off x="570271" y="440160"/>
                <a:ext cx="7530991" cy="2677656"/>
              </a:xfrm>
              <a:prstGeom prst="rect">
                <a:avLst/>
              </a:prstGeom>
              <a:blipFill>
                <a:blip r:embed="rId3"/>
                <a:stretch>
                  <a:fillRect l="-1347" t="-2370" b="-56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7B77FC-1270-F949-A1DA-3DA5932DFC59}"/>
                  </a:ext>
                </a:extLst>
              </p:cNvPr>
              <p:cNvSpPr txBox="1"/>
              <p:nvPr/>
            </p:nvSpPr>
            <p:spPr>
              <a:xfrm>
                <a:off x="2743796" y="5748156"/>
                <a:ext cx="6960047" cy="492443"/>
              </a:xfrm>
              <a:prstGeom prst="rect">
                <a:avLst/>
              </a:prstGeom>
              <a:noFill/>
            </p:spPr>
            <p:txBody>
              <a:bodyPr wrap="none" lIns="0" tIns="0" rIns="0" bIns="0" rtlCol="0">
                <a:spAutoFit/>
              </a:bodyPr>
              <a:lstStyle/>
              <a:p>
                <a14:m>
                  <m:oMath xmlns:m="http://schemas.openxmlformats.org/officeDocument/2006/math">
                    <m:r>
                      <a:rPr lang="en-US" sz="3200" i="1">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r>
                          <a:rPr lang="en-US" sz="3200" i="1">
                            <a:solidFill>
                              <a:schemeClr val="accent3"/>
                            </a:solidFill>
                            <a:latin typeface="Cambria Math" panose="02040503050406030204" pitchFamily="18" charset="0"/>
                          </a:rPr>
                          <m:t>−1</m:t>
                        </m:r>
                      </m:sub>
                    </m:sSub>
                    <m:r>
                      <a:rPr lang="en-US" sz="3200" i="1">
                        <a:latin typeface="Cambria Math" panose="02040503050406030204" pitchFamily="18" charset="0"/>
                      </a:rPr>
                      <m:t>   </m:t>
                    </m:r>
                    <m:sSub>
                      <m:sSubPr>
                        <m:ctrlPr>
                          <a:rPr lang="en-US" sz="3200" i="1" smtClean="0">
                            <a:solidFill>
                              <a:srgbClr val="D5007F"/>
                            </a:solidFill>
                            <a:latin typeface="Cambria Math" panose="02040503050406030204" pitchFamily="18" charset="0"/>
                          </a:rPr>
                        </m:ctrlPr>
                      </m:sSubPr>
                      <m:e>
                        <m:r>
                          <a:rPr lang="en-US" sz="3200" i="1">
                            <a:solidFill>
                              <a:srgbClr val="D5007F"/>
                            </a:solidFill>
                            <a:latin typeface="Cambria Math" panose="02040503050406030204" pitchFamily="18" charset="0"/>
                          </a:rPr>
                          <m:t>𝑎</m:t>
                        </m:r>
                      </m:e>
                      <m:sub>
                        <m:r>
                          <a:rPr lang="en-US" sz="3200" i="1">
                            <a:solidFill>
                              <a:srgbClr val="D5007F"/>
                            </a:solidFill>
                            <a:latin typeface="Cambria Math" panose="02040503050406030204" pitchFamily="18" charset="0"/>
                          </a:rPr>
                          <m:t>𝑡</m:t>
                        </m:r>
                        <m:r>
                          <a:rPr lang="en-US" sz="3200" i="1">
                            <a:solidFill>
                              <a:srgbClr val="D5007F"/>
                            </a:solidFill>
                            <a:latin typeface="Cambria Math" panose="02040503050406030204" pitchFamily="18" charset="0"/>
                          </a:rPr>
                          <m:t>−1</m:t>
                        </m:r>
                      </m:sub>
                    </m:sSub>
                    <m:r>
                      <a:rPr lang="en-US" sz="3200" i="1">
                        <a:solidFill>
                          <a:schemeClr val="accent2"/>
                        </a:solidFill>
                        <a:latin typeface="Cambria Math" panose="02040503050406030204" pitchFamily="18" charset="0"/>
                      </a:rPr>
                      <m:t>   </m:t>
                    </m:r>
                    <m:sSub>
                      <m:sSubPr>
                        <m:ctrlPr>
                          <a:rPr lang="en-US" sz="3200" i="1" smtClean="0">
                            <a:solidFill>
                              <a:schemeClr val="accent4"/>
                            </a:solidFill>
                            <a:latin typeface="Cambria Math" panose="02040503050406030204" pitchFamily="18" charset="0"/>
                          </a:rPr>
                        </m:ctrlPr>
                      </m:sSubPr>
                      <m:e>
                        <m:r>
                          <a:rPr lang="en-US" sz="3200" i="1">
                            <a:solidFill>
                              <a:schemeClr val="accent4"/>
                            </a:solidFill>
                            <a:latin typeface="Cambria Math" panose="02040503050406030204" pitchFamily="18" charset="0"/>
                          </a:rPr>
                          <m:t>𝑟</m:t>
                        </m:r>
                      </m:e>
                      <m:sub>
                        <m:r>
                          <a:rPr lang="en-US" sz="3200" i="1">
                            <a:solidFill>
                              <a:schemeClr val="accent4"/>
                            </a:solidFill>
                            <a:latin typeface="Cambria Math" panose="02040503050406030204" pitchFamily="18" charset="0"/>
                          </a:rPr>
                          <m:t>𝑡</m:t>
                        </m:r>
                        <m:r>
                          <a:rPr lang="en-US" sz="3200" i="1">
                            <a:solidFill>
                              <a:schemeClr val="accent4"/>
                            </a:solidFill>
                            <a:latin typeface="Cambria Math" panose="02040503050406030204" pitchFamily="18" charset="0"/>
                          </a:rPr>
                          <m:t>−1</m:t>
                        </m:r>
                      </m:sub>
                    </m:sSub>
                    <m:r>
                      <a:rPr lang="en-US" sz="3200" i="1">
                        <a:solidFill>
                          <a:schemeClr val="accent4"/>
                        </a:solidFill>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 </m:t>
                        </m:r>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sub>
                    </m:sSub>
                    <m:r>
                      <a:rPr lang="en-US" sz="3200" i="1">
                        <a:solidFill>
                          <a:schemeClr val="accent3"/>
                        </a:solidFill>
                        <a:latin typeface="Cambria Math" panose="02040503050406030204" pitchFamily="18" charset="0"/>
                      </a:rPr>
                      <m:t>   </m:t>
                    </m:r>
                    <m:sSub>
                      <m:sSubPr>
                        <m:ctrlPr>
                          <a:rPr lang="en-US" sz="3200" i="1" smtClean="0">
                            <a:solidFill>
                              <a:srgbClr val="D5007F"/>
                            </a:solidFill>
                            <a:latin typeface="Cambria Math" panose="02040503050406030204" pitchFamily="18" charset="0"/>
                          </a:rPr>
                        </m:ctrlPr>
                      </m:sSubPr>
                      <m:e>
                        <m:r>
                          <a:rPr lang="en-US" sz="3200" i="1">
                            <a:solidFill>
                              <a:srgbClr val="D5007F"/>
                            </a:solidFill>
                            <a:latin typeface="Cambria Math" panose="02040503050406030204" pitchFamily="18" charset="0"/>
                          </a:rPr>
                          <m:t>𝑎</m:t>
                        </m:r>
                      </m:e>
                      <m:sub>
                        <m:r>
                          <a:rPr lang="en-US" sz="3200" i="1">
                            <a:solidFill>
                              <a:srgbClr val="D5007F"/>
                            </a:solidFill>
                            <a:latin typeface="Cambria Math" panose="02040503050406030204" pitchFamily="18" charset="0"/>
                          </a:rPr>
                          <m:t>𝑡</m:t>
                        </m:r>
                      </m:sub>
                    </m:sSub>
                    <m:r>
                      <a:rPr lang="en-US" sz="3200" i="1">
                        <a:solidFill>
                          <a:srgbClr val="D5007F"/>
                        </a:solidFill>
                        <a:latin typeface="Cambria Math" panose="02040503050406030204" pitchFamily="18" charset="0"/>
                      </a:rPr>
                      <m:t> </m:t>
                    </m:r>
                    <m:r>
                      <a:rPr lang="en-US" sz="3200" i="1">
                        <a:latin typeface="Cambria Math" panose="02040503050406030204" pitchFamily="18" charset="0"/>
                      </a:rPr>
                      <m:t>  </m:t>
                    </m:r>
                    <m:sSub>
                      <m:sSubPr>
                        <m:ctrlPr>
                          <a:rPr lang="en-US" sz="3200" i="1" smtClean="0">
                            <a:solidFill>
                              <a:schemeClr val="accent4"/>
                            </a:solidFill>
                            <a:latin typeface="Cambria Math" panose="02040503050406030204" pitchFamily="18" charset="0"/>
                          </a:rPr>
                        </m:ctrlPr>
                      </m:sSubPr>
                      <m:e>
                        <m:r>
                          <a:rPr lang="en-US" sz="3200" i="1">
                            <a:solidFill>
                              <a:schemeClr val="accent4"/>
                            </a:solidFill>
                            <a:latin typeface="Cambria Math" panose="02040503050406030204" pitchFamily="18" charset="0"/>
                          </a:rPr>
                          <m:t>𝑟</m:t>
                        </m:r>
                      </m:e>
                      <m:sub>
                        <m:r>
                          <a:rPr lang="en-US" sz="3200" i="1">
                            <a:solidFill>
                              <a:schemeClr val="accent4"/>
                            </a:solidFill>
                            <a:latin typeface="Cambria Math" panose="02040503050406030204" pitchFamily="18" charset="0"/>
                          </a:rPr>
                          <m:t>𝑡</m:t>
                        </m:r>
                      </m:sub>
                    </m:sSub>
                    <m:r>
                      <a:rPr lang="en-US" sz="3200" i="1">
                        <a:solidFill>
                          <a:schemeClr val="accent3"/>
                        </a:solidFill>
                        <a:latin typeface="Cambria Math" panose="02040503050406030204" pitchFamily="18" charset="0"/>
                      </a:rPr>
                      <m:t> </m:t>
                    </m:r>
                    <m:r>
                      <a:rPr lang="en-US" sz="3200" i="1">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 </m:t>
                        </m:r>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r>
                          <a:rPr lang="en-US" sz="3200" i="1">
                            <a:solidFill>
                              <a:schemeClr val="accent3"/>
                            </a:solidFill>
                            <a:latin typeface="Cambria Math" panose="02040503050406030204" pitchFamily="18" charset="0"/>
                          </a:rPr>
                          <m:t>+1</m:t>
                        </m:r>
                      </m:sub>
                    </m:sSub>
                    <m:r>
                      <a:rPr lang="en-US" sz="3200" i="1">
                        <a:solidFill>
                          <a:schemeClr val="accent3"/>
                        </a:solidFill>
                        <a:latin typeface="Cambria Math" panose="02040503050406030204" pitchFamily="18" charset="0"/>
                      </a:rPr>
                      <m:t> </m:t>
                    </m:r>
                    <m:r>
                      <a:rPr lang="en-US" sz="3200" i="1">
                        <a:latin typeface="Cambria Math" panose="02040503050406030204" pitchFamily="18" charset="0"/>
                      </a:rPr>
                      <m:t>… </m:t>
                    </m:r>
                  </m:oMath>
                </a14:m>
                <a:r>
                  <a:rPr lang="en-US" sz="3200" dirty="0"/>
                  <a:t>  </a:t>
                </a:r>
              </a:p>
            </p:txBody>
          </p:sp>
        </mc:Choice>
        <mc:Fallback xmlns="">
          <p:sp>
            <p:nvSpPr>
              <p:cNvPr id="5" name="TextBox 4">
                <a:extLst>
                  <a:ext uri="{FF2B5EF4-FFF2-40B4-BE49-F238E27FC236}">
                    <a16:creationId xmlns:a16="http://schemas.microsoft.com/office/drawing/2014/main" id="{887B77FC-1270-F949-A1DA-3DA5932DFC59}"/>
                  </a:ext>
                </a:extLst>
              </p:cNvPr>
              <p:cNvSpPr txBox="1">
                <a:spLocks noRot="1" noChangeAspect="1" noMove="1" noResize="1" noEditPoints="1" noAdjustHandles="1" noChangeArrowheads="1" noChangeShapeType="1" noTextEdit="1"/>
              </p:cNvSpPr>
              <p:nvPr/>
            </p:nvSpPr>
            <p:spPr>
              <a:xfrm>
                <a:off x="2743796" y="5748156"/>
                <a:ext cx="6960047" cy="492443"/>
              </a:xfrm>
              <a:prstGeom prst="rect">
                <a:avLst/>
              </a:prstGeom>
              <a:blipFill>
                <a:blip r:embed="rId4"/>
                <a:stretch>
                  <a:fillRect l="-547" t="-7692" b="-35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5CAB84-4CD5-3845-9E13-87B0853191C4}"/>
                  </a:ext>
                </a:extLst>
              </p:cNvPr>
              <p:cNvSpPr txBox="1"/>
              <p:nvPr/>
            </p:nvSpPr>
            <p:spPr>
              <a:xfrm>
                <a:off x="570271" y="3525045"/>
                <a:ext cx="6617110" cy="1815882"/>
              </a:xfrm>
              <a:prstGeom prst="rect">
                <a:avLst/>
              </a:prstGeom>
              <a:noFill/>
            </p:spPr>
            <p:txBody>
              <a:bodyPr wrap="square" rtlCol="0">
                <a:spAutoFit/>
              </a:bodyPr>
              <a:lstStyle/>
              <a:p>
                <a:r>
                  <a:rPr lang="en-US" sz="2800" b="1" dirty="0"/>
                  <a:t>GOAL:</a:t>
                </a:r>
                <a:endParaRPr lang="en-US" sz="2800" dirty="0"/>
              </a:p>
              <a:p>
                <a:r>
                  <a:rPr lang="en-US" sz="2800" dirty="0"/>
                  <a:t>Learn a </a:t>
                </a:r>
                <a:r>
                  <a:rPr lang="en-US" sz="2800" u="sng" dirty="0"/>
                  <a:t>policy</a:t>
                </a:r>
                <a:r>
                  <a:rPr lang="en-US" sz="2800" dirty="0"/>
                  <a:t>    </a:t>
                </a:r>
                <a14:m>
                  <m:oMath xmlns:m="http://schemas.openxmlformats.org/officeDocument/2006/math">
                    <m:r>
                      <a:rPr lang="en-US" sz="2800" b="0" i="1" smtClean="0">
                        <a:latin typeface="Cambria Math" panose="02040503050406030204" pitchFamily="18" charset="0"/>
                      </a:rPr>
                      <m:t>𝜋</m:t>
                    </m:r>
                    <m:r>
                      <a:rPr lang="en-US" sz="2800" b="0" i="1" smtClean="0">
                        <a:latin typeface="Cambria Math" panose="02040503050406030204" pitchFamily="18" charset="0"/>
                      </a:rPr>
                      <m:t>:</m:t>
                    </m:r>
                    <m:r>
                      <a:rPr lang="en-US" sz="2800" b="0" i="1" smtClean="0">
                        <a:latin typeface="Cambria Math" panose="02040503050406030204" pitchFamily="18" charset="0"/>
                      </a:rPr>
                      <m:t>𝑆</m:t>
                    </m:r>
                    <m:r>
                      <a:rPr lang="en-US" sz="2800" b="0" i="1" smtClean="0">
                        <a:latin typeface="Cambria Math" panose="02040503050406030204" pitchFamily="18" charset="0"/>
                      </a:rPr>
                      <m:t>→</m:t>
                    </m:r>
                    <m:r>
                      <a:rPr lang="en-US" sz="2800" b="0" i="1" smtClean="0">
                        <a:latin typeface="Cambria Math" panose="02040503050406030204" pitchFamily="18" charset="0"/>
                      </a:rPr>
                      <m:t>𝐴</m:t>
                    </m:r>
                  </m:oMath>
                </a14:m>
                <a:endParaRPr lang="en-US" sz="2800" dirty="0"/>
              </a:p>
              <a:p>
                <a:r>
                  <a:rPr lang="en-US" sz="2800" dirty="0"/>
                  <a:t>that assigns each state </a:t>
                </a:r>
                <a:r>
                  <a:rPr lang="en-US" sz="2800" i="1" dirty="0"/>
                  <a:t>s</a:t>
                </a:r>
                <a:r>
                  <a:rPr lang="en-US" sz="2800" dirty="0"/>
                  <a:t> to the action </a:t>
                </a:r>
                <a:r>
                  <a:rPr lang="en-US" sz="2800" i="1" dirty="0"/>
                  <a:t>a</a:t>
                </a:r>
                <a:r>
                  <a:rPr lang="en-US" sz="2800" dirty="0"/>
                  <a:t> that </a:t>
                </a:r>
              </a:p>
              <a:p>
                <a:r>
                  <a:rPr lang="en-US" sz="2800" b="1" dirty="0"/>
                  <a:t>maximizes expected reward over time</a:t>
                </a:r>
              </a:p>
            </p:txBody>
          </p:sp>
        </mc:Choice>
        <mc:Fallback xmlns="">
          <p:sp>
            <p:nvSpPr>
              <p:cNvPr id="6" name="TextBox 5">
                <a:extLst>
                  <a:ext uri="{FF2B5EF4-FFF2-40B4-BE49-F238E27FC236}">
                    <a16:creationId xmlns:a16="http://schemas.microsoft.com/office/drawing/2014/main" id="{6D5CAB84-4CD5-3845-9E13-87B0853191C4}"/>
                  </a:ext>
                </a:extLst>
              </p:cNvPr>
              <p:cNvSpPr txBox="1">
                <a:spLocks noRot="1" noChangeAspect="1" noMove="1" noResize="1" noEditPoints="1" noAdjustHandles="1" noChangeArrowheads="1" noChangeShapeType="1" noTextEdit="1"/>
              </p:cNvSpPr>
              <p:nvPr/>
            </p:nvSpPr>
            <p:spPr>
              <a:xfrm>
                <a:off x="570271" y="3525045"/>
                <a:ext cx="6617110" cy="1815882"/>
              </a:xfrm>
              <a:prstGeom prst="rect">
                <a:avLst/>
              </a:prstGeom>
              <a:blipFill>
                <a:blip r:embed="rId5"/>
                <a:stretch>
                  <a:fillRect l="-1724" t="-3472" r="-1533" b="-7639"/>
                </a:stretch>
              </a:blipFill>
            </p:spPr>
            <p:txBody>
              <a:bodyPr/>
              <a:lstStyle/>
              <a:p>
                <a:r>
                  <a:rPr lang="en-US">
                    <a:noFill/>
                  </a:rPr>
                  <a:t> </a:t>
                </a:r>
              </a:p>
            </p:txBody>
          </p:sp>
        </mc:Fallback>
      </mc:AlternateContent>
    </p:spTree>
    <p:extLst>
      <p:ext uri="{BB962C8B-B14F-4D97-AF65-F5344CB8AC3E}">
        <p14:creationId xmlns:p14="http://schemas.microsoft.com/office/powerpoint/2010/main" val="20037029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Illustrative Examples</a:t>
            </a:r>
          </a:p>
        </p:txBody>
      </p:sp>
      <p:sp>
        <p:nvSpPr>
          <p:cNvPr id="3" name="Text Placeholder 2"/>
          <p:cNvSpPr>
            <a:spLocks noGrp="1"/>
          </p:cNvSpPr>
          <p:nvPr>
            <p:ph type="body" idx="1"/>
          </p:nvPr>
        </p:nvSpPr>
        <p:spPr/>
        <p:txBody>
          <a:bodyPr/>
          <a:lstStyle/>
          <a:p>
            <a:r>
              <a:rPr lang="en-US" dirty="0"/>
              <a:t>Sepsis Management and Artificial Pancreas</a:t>
            </a:r>
          </a:p>
        </p:txBody>
      </p:sp>
    </p:spTree>
    <p:extLst>
      <p:ext uri="{BB962C8B-B14F-4D97-AF65-F5344CB8AC3E}">
        <p14:creationId xmlns:p14="http://schemas.microsoft.com/office/powerpoint/2010/main" val="12625635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Actions </a:t>
                </a:r>
                <a14:m>
                  <m:oMath xmlns:m="http://schemas.openxmlformats.org/officeDocument/2006/math">
                    <m:r>
                      <a:rPr lang="en-US" i="1" dirty="0">
                        <a:latin typeface="Cambria Math" panose="02040503050406030204" pitchFamily="18" charset="0"/>
                      </a:rPr>
                      <m:t>𝑎</m:t>
                    </m:r>
                    <m:r>
                      <a:rPr lang="en-US" i="1" baseline="-25000" dirty="0">
                        <a:latin typeface="Cambria Math" panose="02040503050406030204" pitchFamily="18" charset="0"/>
                      </a:rPr>
                      <m:t>𝑡</m:t>
                    </m:r>
                    <m:r>
                      <a:rPr lang="en-US" i="1" baseline="-25000" dirty="0">
                        <a:latin typeface="Cambria Math" panose="02040503050406030204" pitchFamily="18" charset="0"/>
                      </a:rPr>
                      <m:t> </m:t>
                    </m:r>
                  </m:oMath>
                </a14:m>
                <a:r>
                  <a:rPr lang="en-US" dirty="0"/>
                  <a:t>: Sepsis Management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3"/>
                <a:stretch>
                  <a:fillRect l="-2431" t="-7692" r="-2315" b="-34066"/>
                </a:stretch>
              </a:blipFill>
            </p:spPr>
            <p:txBody>
              <a:bodyPr/>
              <a:lstStyle/>
              <a:p>
                <a:r>
                  <a:rPr lang="en-US">
                    <a:noFill/>
                  </a:rPr>
                  <a:t> </a:t>
                </a:r>
              </a:p>
            </p:txBody>
          </p:sp>
        </mc:Fallback>
      </mc:AlternateContent>
      <p:pic>
        <p:nvPicPr>
          <p:cNvPr id="1028" name="Picture 4" descr="Image result for iv fluid ba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1211" y="1707028"/>
            <a:ext cx="2045389" cy="3609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40400" y="2707778"/>
            <a:ext cx="3813174" cy="21449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636931" y="5605927"/>
            <a:ext cx="1773947" cy="369332"/>
          </a:xfrm>
          <a:prstGeom prst="rect">
            <a:avLst/>
          </a:prstGeom>
          <a:noFill/>
        </p:spPr>
        <p:txBody>
          <a:bodyPr wrap="none" rtlCol="0">
            <a:spAutoFit/>
          </a:bodyPr>
          <a:lstStyle/>
          <a:p>
            <a:r>
              <a:rPr lang="en-US" dirty="0"/>
              <a:t>How much fluid?</a:t>
            </a:r>
          </a:p>
        </p:txBody>
      </p:sp>
      <p:sp>
        <p:nvSpPr>
          <p:cNvPr id="9" name="TextBox 8"/>
          <p:cNvSpPr txBox="1"/>
          <p:nvPr/>
        </p:nvSpPr>
        <p:spPr>
          <a:xfrm>
            <a:off x="6681723" y="5605927"/>
            <a:ext cx="1930528" cy="369332"/>
          </a:xfrm>
          <a:prstGeom prst="rect">
            <a:avLst/>
          </a:prstGeom>
          <a:noFill/>
        </p:spPr>
        <p:txBody>
          <a:bodyPr wrap="none" rtlCol="0">
            <a:spAutoFit/>
          </a:bodyPr>
          <a:lstStyle/>
          <a:p>
            <a:r>
              <a:rPr lang="en-US" dirty="0"/>
              <a:t>Vasopressor dose?</a:t>
            </a:r>
          </a:p>
        </p:txBody>
      </p:sp>
    </p:spTree>
    <p:extLst>
      <p:ext uri="{BB962C8B-B14F-4D97-AF65-F5344CB8AC3E}">
        <p14:creationId xmlns:p14="http://schemas.microsoft.com/office/powerpoint/2010/main" val="1900537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210843"/>
                <a:ext cx="10972800" cy="1143000"/>
              </a:xfrm>
            </p:spPr>
            <p:txBody>
              <a:bodyPr/>
              <a:lstStyle/>
              <a:p>
                <a:r>
                  <a:rPr lang="en-US" dirty="0"/>
                  <a:t>Actions </a:t>
                </a:r>
                <a14:m>
                  <m:oMath xmlns:m="http://schemas.openxmlformats.org/officeDocument/2006/math">
                    <m:r>
                      <a:rPr lang="en-US" i="1" dirty="0" smtClean="0">
                        <a:latin typeface="Cambria Math" panose="02040503050406030204" pitchFamily="18" charset="0"/>
                      </a:rPr>
                      <m:t>𝑎</m:t>
                    </m:r>
                    <m:r>
                      <a:rPr lang="en-US" i="1" baseline="-25000" dirty="0" smtClean="0">
                        <a:latin typeface="Cambria Math" panose="02040503050406030204" pitchFamily="18" charset="0"/>
                      </a:rPr>
                      <m:t>𝑡</m:t>
                    </m:r>
                  </m:oMath>
                </a14:m>
                <a:r>
                  <a:rPr lang="en-US" dirty="0"/>
                  <a:t> :</a:t>
                </a:r>
                <a:r>
                  <a:rPr lang="en-US" i="1" dirty="0"/>
                  <a:t> </a:t>
                </a:r>
                <a:r>
                  <a:rPr lang="en-US" dirty="0"/>
                  <a:t>Artificial Pancreas</a:t>
                </a:r>
                <a:endParaRPr lang="en-US" i="1" baseline="-25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210843"/>
                <a:ext cx="10972800" cy="1143000"/>
              </a:xfrm>
              <a:blipFill>
                <a:blip r:embed="rId2"/>
                <a:stretch>
                  <a:fillRect t="-7692" b="-27473"/>
                </a:stretch>
              </a:blipFill>
            </p:spPr>
            <p:txBody>
              <a:bodyPr/>
              <a:lstStyle/>
              <a:p>
                <a:r>
                  <a:rPr lang="en-US">
                    <a:noFill/>
                  </a:rPr>
                  <a:t> </a:t>
                </a:r>
              </a:p>
            </p:txBody>
          </p:sp>
        </mc:Fallback>
      </mc:AlternateContent>
      <p:sp>
        <p:nvSpPr>
          <p:cNvPr id="7" name="Content Placeholder 2"/>
          <p:cNvSpPr>
            <a:spLocks noGrp="1"/>
          </p:cNvSpPr>
          <p:nvPr>
            <p:ph idx="1"/>
          </p:nvPr>
        </p:nvSpPr>
        <p:spPr>
          <a:xfrm>
            <a:off x="609600" y="1917700"/>
            <a:ext cx="5283200" cy="3975100"/>
          </a:xfrm>
        </p:spPr>
        <p:txBody>
          <a:bodyPr>
            <a:normAutofit/>
          </a:bodyPr>
          <a:lstStyle/>
          <a:p>
            <a:pPr marL="0" indent="0" algn="ctr">
              <a:buNone/>
            </a:pPr>
            <a:r>
              <a:rPr lang="en-US" sz="2800" dirty="0">
                <a:solidFill>
                  <a:schemeClr val="tx1"/>
                </a:solidFill>
              </a:rPr>
              <a:t>Insulin Basal Rate</a:t>
            </a:r>
          </a:p>
          <a:p>
            <a:pPr marL="0" indent="0" algn="ctr">
              <a:buNone/>
            </a:pPr>
            <a:r>
              <a:rPr lang="en-US" sz="4800" dirty="0">
                <a:solidFill>
                  <a:schemeClr val="tx1"/>
                </a:solidFill>
                <a:latin typeface="Times New Roman" panose="02020603050405020304" pitchFamily="18" charset="0"/>
                <a:cs typeface="Times New Roman" panose="02020603050405020304" pitchFamily="18" charset="0"/>
              </a:rPr>
              <a:t>×</a:t>
            </a:r>
            <a:endParaRPr lang="en-US" sz="4800" dirty="0">
              <a:solidFill>
                <a:schemeClr val="tx1"/>
              </a:solidFill>
            </a:endParaRPr>
          </a:p>
          <a:p>
            <a:pPr marL="0" indent="0" algn="ctr">
              <a:buNone/>
            </a:pPr>
            <a:r>
              <a:rPr lang="en-US" sz="2800" dirty="0">
                <a:solidFill>
                  <a:schemeClr val="tx1"/>
                </a:solidFill>
              </a:rPr>
              <a:t>Insulin Bolus Amount</a:t>
            </a:r>
          </a:p>
        </p:txBody>
      </p:sp>
      <p:pic>
        <p:nvPicPr>
          <p:cNvPr id="5126" name="Picture 6" descr="https://imagesvc.timeincapp.com/v3/mm/image?url=https%3A%2F%2Ftimedotcom.files.wordpress.com%2F2017%2F03%2Fcgm.jpg&amp;w=800&amp;c=sc&amp;poi=face&amp;q=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899" y="1917700"/>
            <a:ext cx="4765675" cy="317513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73736" y="5092832"/>
            <a:ext cx="6096000" cy="261610"/>
          </a:xfrm>
          <a:prstGeom prst="rect">
            <a:avLst/>
          </a:prstGeom>
        </p:spPr>
        <p:txBody>
          <a:bodyPr>
            <a:spAutoFit/>
          </a:bodyPr>
          <a:lstStyle/>
          <a:p>
            <a:pPr algn="ctr"/>
            <a:r>
              <a:rPr lang="en-US" sz="1100" dirty="0">
                <a:hlinkClick r:id="rId4"/>
              </a:rPr>
              <a:t>https://time.com/4703099/continuous-glucose-monitor-blood-sugar-diabetes/</a:t>
            </a:r>
            <a:endParaRPr lang="en-US" sz="1100" dirty="0"/>
          </a:p>
        </p:txBody>
      </p:sp>
    </p:spTree>
    <p:extLst>
      <p:ext uri="{BB962C8B-B14F-4D97-AF65-F5344CB8AC3E}">
        <p14:creationId xmlns:p14="http://schemas.microsoft.com/office/powerpoint/2010/main" val="37149025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210843"/>
                <a:ext cx="10972800" cy="1143000"/>
              </a:xfrm>
            </p:spPr>
            <p:txBody>
              <a:bodyPr/>
              <a:lstStyle/>
              <a:p>
                <a:r>
                  <a:rPr lang="en-US" dirty="0"/>
                  <a:t>Actions </a:t>
                </a:r>
                <a14:m>
                  <m:oMath xmlns:m="http://schemas.openxmlformats.org/officeDocument/2006/math">
                    <m:r>
                      <a:rPr lang="en-US" i="1" dirty="0" smtClean="0">
                        <a:latin typeface="Cambria Math" panose="02040503050406030204" pitchFamily="18" charset="0"/>
                      </a:rPr>
                      <m:t>𝑎</m:t>
                    </m:r>
                    <m:r>
                      <a:rPr lang="en-US" i="1" baseline="-25000" dirty="0" smtClean="0">
                        <a:latin typeface="Cambria Math" panose="02040503050406030204" pitchFamily="18" charset="0"/>
                      </a:rPr>
                      <m:t>𝑡</m:t>
                    </m:r>
                  </m:oMath>
                </a14:m>
                <a:r>
                  <a:rPr lang="en-US" dirty="0"/>
                  <a:t> :</a:t>
                </a:r>
                <a:r>
                  <a:rPr lang="en-US" i="1" dirty="0"/>
                  <a:t> </a:t>
                </a:r>
                <a:r>
                  <a:rPr lang="en-US" dirty="0"/>
                  <a:t>Artificial Pancreas</a:t>
                </a:r>
                <a:endParaRPr lang="en-US" i="1" baseline="-25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210843"/>
                <a:ext cx="10972800" cy="1143000"/>
              </a:xfrm>
              <a:blipFill>
                <a:blip r:embed="rId2"/>
                <a:stretch>
                  <a:fillRect t="-7692" b="-27473"/>
                </a:stretch>
              </a:blipFill>
            </p:spPr>
            <p:txBody>
              <a:bodyPr/>
              <a:lstStyle/>
              <a:p>
                <a:r>
                  <a:rPr lang="en-US">
                    <a:noFill/>
                  </a:rPr>
                  <a:t> </a:t>
                </a:r>
              </a:p>
            </p:txBody>
          </p:sp>
        </mc:Fallback>
      </mc:AlternateContent>
      <p:sp>
        <p:nvSpPr>
          <p:cNvPr id="6" name="Content Placeholder 2"/>
          <p:cNvSpPr>
            <a:spLocks noGrp="1"/>
          </p:cNvSpPr>
          <p:nvPr>
            <p:ph idx="1"/>
          </p:nvPr>
        </p:nvSpPr>
        <p:spPr>
          <a:xfrm>
            <a:off x="609600" y="1917700"/>
            <a:ext cx="5283200" cy="4572000"/>
          </a:xfrm>
        </p:spPr>
        <p:txBody>
          <a:bodyPr>
            <a:normAutofit/>
          </a:bodyPr>
          <a:lstStyle/>
          <a:p>
            <a:pPr marL="0" indent="0" algn="ctr">
              <a:buNone/>
            </a:pPr>
            <a:r>
              <a:rPr lang="en-US" sz="2800" dirty="0">
                <a:solidFill>
                  <a:schemeClr val="tx1"/>
                </a:solidFill>
              </a:rPr>
              <a:t>Insulin Basal Rate</a:t>
            </a:r>
          </a:p>
          <a:p>
            <a:pPr marL="0" indent="0" algn="ctr">
              <a:buNone/>
            </a:pPr>
            <a:r>
              <a:rPr lang="en-US" sz="4800" dirty="0">
                <a:solidFill>
                  <a:schemeClr val="tx1"/>
                </a:solidFill>
                <a:latin typeface="Times New Roman" panose="02020603050405020304" pitchFamily="18" charset="0"/>
                <a:cs typeface="Times New Roman" panose="02020603050405020304" pitchFamily="18" charset="0"/>
              </a:rPr>
              <a:t>×</a:t>
            </a:r>
            <a:endParaRPr lang="en-US" sz="4800" dirty="0">
              <a:solidFill>
                <a:schemeClr val="tx1"/>
              </a:solidFill>
            </a:endParaRPr>
          </a:p>
          <a:p>
            <a:pPr marL="0" indent="0" algn="ctr">
              <a:buNone/>
            </a:pPr>
            <a:r>
              <a:rPr lang="en-US" sz="2800" dirty="0">
                <a:solidFill>
                  <a:schemeClr val="tx1"/>
                </a:solidFill>
              </a:rPr>
              <a:t>Insulin Bolus Amount</a:t>
            </a:r>
          </a:p>
          <a:p>
            <a:pPr marL="0" indent="0" algn="ctr">
              <a:buNone/>
            </a:pPr>
            <a:r>
              <a:rPr lang="en-US" sz="4800" dirty="0">
                <a:solidFill>
                  <a:schemeClr val="tx1"/>
                </a:solidFill>
                <a:latin typeface="Times New Roman" panose="02020603050405020304" pitchFamily="18" charset="0"/>
                <a:cs typeface="Times New Roman" panose="02020603050405020304" pitchFamily="18" charset="0"/>
              </a:rPr>
              <a:t>×</a:t>
            </a:r>
            <a:endParaRPr lang="en-US" sz="4800" dirty="0">
              <a:solidFill>
                <a:schemeClr val="tx1"/>
              </a:solidFill>
            </a:endParaRPr>
          </a:p>
          <a:p>
            <a:pPr marL="0" indent="0" algn="ctr">
              <a:buNone/>
            </a:pPr>
            <a:r>
              <a:rPr lang="en-US" sz="2800" dirty="0">
                <a:solidFill>
                  <a:schemeClr val="tx1"/>
                </a:solidFill>
              </a:rPr>
              <a:t>Glucagon Bolus Amount</a:t>
            </a:r>
          </a:p>
          <a:p>
            <a:pPr marL="0" indent="0" algn="ctr">
              <a:buNone/>
            </a:pPr>
            <a:endParaRPr lang="en-US" sz="2800" dirty="0">
              <a:solidFill>
                <a:schemeClr val="tx1"/>
              </a:solidFill>
            </a:endParaRPr>
          </a:p>
          <a:p>
            <a:pPr marL="0" indent="0" algn="ctr">
              <a:buNone/>
            </a:pPr>
            <a:r>
              <a:rPr lang="en-US" sz="2800" dirty="0">
                <a:solidFill>
                  <a:schemeClr val="accent2"/>
                </a:solidFill>
              </a:rPr>
              <a:t>Must be discretized</a:t>
            </a:r>
          </a:p>
        </p:txBody>
      </p:sp>
      <p:pic>
        <p:nvPicPr>
          <p:cNvPr id="4" name="Picture 6" descr="https://imagesvc.timeincapp.com/v3/mm/image?url=https%3A%2F%2Ftimedotcom.files.wordpress.com%2F2017%2F03%2Fcgm.jpg&amp;w=800&amp;c=sc&amp;poi=face&amp;q=8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8899" y="1917700"/>
            <a:ext cx="4765675" cy="31751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773736" y="5092832"/>
            <a:ext cx="6096000" cy="261610"/>
          </a:xfrm>
          <a:prstGeom prst="rect">
            <a:avLst/>
          </a:prstGeom>
        </p:spPr>
        <p:txBody>
          <a:bodyPr>
            <a:spAutoFit/>
          </a:bodyPr>
          <a:lstStyle/>
          <a:p>
            <a:pPr algn="ctr"/>
            <a:r>
              <a:rPr lang="en-US" sz="1100" dirty="0">
                <a:hlinkClick r:id="rId4"/>
              </a:rPr>
              <a:t>https://time.com/4703099/continuous-glucose-monitor-blood-sugar-diabetes/</a:t>
            </a:r>
            <a:endParaRPr lang="en-US" sz="1100" dirty="0"/>
          </a:p>
        </p:txBody>
      </p:sp>
    </p:spTree>
    <p:extLst>
      <p:ext uri="{BB962C8B-B14F-4D97-AF65-F5344CB8AC3E}">
        <p14:creationId xmlns:p14="http://schemas.microsoft.com/office/powerpoint/2010/main" val="3485080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F1F7-900F-874F-937F-A2E8CBFEFF22}"/>
              </a:ext>
            </a:extLst>
          </p:cNvPr>
          <p:cNvSpPr>
            <a:spLocks noGrp="1"/>
          </p:cNvSpPr>
          <p:nvPr>
            <p:ph type="title"/>
          </p:nvPr>
        </p:nvSpPr>
        <p:spPr>
          <a:xfrm>
            <a:off x="0" y="-3533"/>
            <a:ext cx="12192000" cy="1143000"/>
          </a:xfrm>
        </p:spPr>
        <p:txBody>
          <a:bodyPr>
            <a:noAutofit/>
          </a:bodyPr>
          <a:lstStyle/>
          <a:p>
            <a:r>
              <a:rPr lang="en-US" sz="4400" dirty="0"/>
              <a:t>We need a finite set of actions to choose from</a:t>
            </a: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7EEE5EC-F705-0C42-B402-D946779EF7DF}"/>
                  </a:ext>
                </a:extLst>
              </p:cNvPr>
              <p:cNvSpPr txBox="1"/>
              <p:nvPr/>
            </p:nvSpPr>
            <p:spPr>
              <a:xfrm>
                <a:off x="6364915" y="1408430"/>
                <a:ext cx="4796172" cy="4524315"/>
              </a:xfrm>
              <a:prstGeom prst="rect">
                <a:avLst/>
              </a:prstGeom>
              <a:noFill/>
            </p:spPr>
            <p:txBody>
              <a:bodyPr wrap="square" rtlCol="0">
                <a:spAutoFit/>
              </a:bodyPr>
              <a:lstStyle/>
              <a:p>
                <a:r>
                  <a:rPr lang="en-US" sz="3200" dirty="0"/>
                  <a:t>Q Learning:</a:t>
                </a:r>
              </a:p>
              <a:p>
                <a:endParaRPr lang="en-US" sz="3200" dirty="0"/>
              </a:p>
              <a:p>
                <a:pPr marL="457200" indent="-457200">
                  <a:buFont typeface="Arial" panose="020B0604020202020204" pitchFamily="34" charset="0"/>
                  <a:buChar char="•"/>
                </a:pPr>
                <a:r>
                  <a:rPr lang="en-US" sz="3200" dirty="0"/>
                  <a:t>Q function implemented as a look-up table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u="sng" dirty="0"/>
                  <a:t>Input</a:t>
                </a:r>
                <a:r>
                  <a:rPr lang="en-US" sz="3200" dirty="0"/>
                  <a:t>: state </a:t>
                </a:r>
                <a14:m>
                  <m:oMath xmlns:m="http://schemas.openxmlformats.org/officeDocument/2006/math">
                    <m:r>
                      <a:rPr lang="en-US" sz="3200" i="1" dirty="0" smtClean="0">
                        <a:latin typeface="Cambria Math" panose="02040503050406030204" pitchFamily="18" charset="0"/>
                      </a:rPr>
                      <m:t>𝑠</m:t>
                    </m:r>
                  </m:oMath>
                </a14:m>
                <a:endParaRPr lang="en-US" sz="3200" dirty="0"/>
              </a:p>
              <a:p>
                <a:pPr marL="457200" indent="-457200">
                  <a:buFont typeface="Arial" panose="020B0604020202020204" pitchFamily="34" charset="0"/>
                  <a:buChar char="•"/>
                </a:pPr>
                <a:endParaRPr lang="en-US" sz="3200" b="0" i="1" dirty="0">
                  <a:latin typeface="Cambria Math" panose="02040503050406030204" pitchFamily="18" charset="0"/>
                </a:endParaRPr>
              </a:p>
              <a:p>
                <a:pPr marL="457200" indent="-457200">
                  <a:buFont typeface="Arial" panose="020B0604020202020204" pitchFamily="34" charset="0"/>
                  <a:buChar char="•"/>
                </a:pPr>
                <a:r>
                  <a:rPr lang="en-US" sz="3200" b="0" u="sng" dirty="0"/>
                  <a:t>Output</a:t>
                </a:r>
                <a:r>
                  <a:rPr lang="en-US" sz="3200" b="0" dirty="0"/>
                  <a:t>: </a:t>
                </a:r>
                <a14:m>
                  <m:oMath xmlns:m="http://schemas.openxmlformats.org/officeDocument/2006/math">
                    <m:r>
                      <a:rPr lang="en-US" sz="3200" b="0" i="1" dirty="0" smtClean="0">
                        <a:latin typeface="Cambria Math" panose="02040503050406030204" pitchFamily="18" charset="0"/>
                      </a:rPr>
                      <m:t>𝑄</m:t>
                    </m:r>
                    <m:r>
                      <a:rPr lang="en-US" sz="3200" b="0" i="1" dirty="0" smtClean="0">
                        <a:latin typeface="Cambria Math" panose="02040503050406030204" pitchFamily="18" charset="0"/>
                      </a:rPr>
                      <m:t>(</m:t>
                    </m:r>
                    <m:r>
                      <a:rPr lang="en-US" sz="3200" b="0" i="1" dirty="0" err="1" smtClean="0">
                        <a:latin typeface="Cambria Math" panose="02040503050406030204" pitchFamily="18" charset="0"/>
                      </a:rPr>
                      <m:t>𝑠</m:t>
                    </m:r>
                    <m:r>
                      <a:rPr lang="en-US" sz="3200" b="0" i="1" dirty="0" err="1" smtClean="0">
                        <a:latin typeface="Cambria Math" panose="02040503050406030204" pitchFamily="18" charset="0"/>
                      </a:rPr>
                      <m:t>,</m:t>
                    </m:r>
                    <m:r>
                      <a:rPr lang="en-US" sz="3200" b="0" i="1" dirty="0" err="1" smtClean="0">
                        <a:latin typeface="Cambria Math" panose="02040503050406030204" pitchFamily="18" charset="0"/>
                      </a:rPr>
                      <m:t>𝑎</m:t>
                    </m:r>
                    <m:r>
                      <a:rPr lang="en-US" sz="3200" b="0" i="1" dirty="0" smtClean="0">
                        <a:latin typeface="Cambria Math" panose="02040503050406030204" pitchFamily="18" charset="0"/>
                      </a:rPr>
                      <m:t>)</m:t>
                    </m:r>
                    <m:r>
                      <a:rPr lang="en-US" sz="3200" i="1" dirty="0" smtClean="0">
                        <a:latin typeface="Cambria Math" panose="02040503050406030204" pitchFamily="18" charset="0"/>
                      </a:rPr>
                      <m:t> </m:t>
                    </m:r>
                  </m:oMath>
                </a14:m>
                <a:r>
                  <a:rPr lang="en-US" sz="3200" dirty="0"/>
                  <a:t>for each action </a:t>
                </a:r>
                <a14:m>
                  <m:oMath xmlns:m="http://schemas.openxmlformats.org/officeDocument/2006/math">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𝐴</m:t>
                    </m:r>
                  </m:oMath>
                </a14:m>
                <a:endParaRPr lang="en-US" sz="3200" dirty="0"/>
              </a:p>
            </p:txBody>
          </p:sp>
        </mc:Choice>
        <mc:Fallback xmlns="">
          <p:sp>
            <p:nvSpPr>
              <p:cNvPr id="127" name="TextBox 126">
                <a:extLst>
                  <a:ext uri="{FF2B5EF4-FFF2-40B4-BE49-F238E27FC236}">
                    <a16:creationId xmlns:a16="http://schemas.microsoft.com/office/drawing/2014/main" id="{B7EEE5EC-F705-0C42-B402-D946779EF7DF}"/>
                  </a:ext>
                </a:extLst>
              </p:cNvPr>
              <p:cNvSpPr txBox="1">
                <a:spLocks noRot="1" noChangeAspect="1" noMove="1" noResize="1" noEditPoints="1" noAdjustHandles="1" noChangeArrowheads="1" noChangeShapeType="1" noTextEdit="1"/>
              </p:cNvSpPr>
              <p:nvPr/>
            </p:nvSpPr>
            <p:spPr>
              <a:xfrm>
                <a:off x="6364915" y="1408430"/>
                <a:ext cx="4796172" cy="4524315"/>
              </a:xfrm>
              <a:prstGeom prst="rect">
                <a:avLst/>
              </a:prstGeom>
              <a:blipFill>
                <a:blip r:embed="rId3"/>
                <a:stretch>
                  <a:fillRect l="-3177" t="-1752" r="-3050" b="-3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8" name="Table 127"/>
              <p:cNvGraphicFramePr>
                <a:graphicFrameLocks noGrp="1"/>
              </p:cNvGraphicFramePr>
              <p:nvPr>
                <p:extLst>
                  <p:ext uri="{D42A27DB-BD31-4B8C-83A1-F6EECF244321}">
                    <p14:modId xmlns:p14="http://schemas.microsoft.com/office/powerpoint/2010/main" val="894339453"/>
                  </p:ext>
                </p:extLst>
              </p:nvPr>
            </p:nvGraphicFramePr>
            <p:xfrm>
              <a:off x="637401" y="1139467"/>
              <a:ext cx="4696602"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782767">
                      <a:extLst>
                        <a:ext uri="{9D8B030D-6E8A-4147-A177-3AD203B41FA5}">
                          <a16:colId xmlns:a16="http://schemas.microsoft.com/office/drawing/2014/main" val="590097650"/>
                        </a:ext>
                      </a:extLst>
                    </a:gridCol>
                    <a:gridCol w="782767">
                      <a:extLst>
                        <a:ext uri="{9D8B030D-6E8A-4147-A177-3AD203B41FA5}">
                          <a16:colId xmlns:a16="http://schemas.microsoft.com/office/drawing/2014/main" val="2428978910"/>
                        </a:ext>
                      </a:extLst>
                    </a:gridCol>
                    <a:gridCol w="782767">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𝑎</m:t>
                                    </m:r>
                                  </m:e>
                                  <m:sup>
                                    <m:r>
                                      <a:rPr lang="en-US" b="0" i="1" dirty="0" smtClean="0">
                                        <a:solidFill>
                                          <a:schemeClr val="tx1"/>
                                        </a:solidFill>
                                        <a:latin typeface="Cambria Math" panose="02040503050406030204" pitchFamily="18" charset="0"/>
                                      </a:rPr>
                                      <m:t>1</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𝑎</m:t>
                                    </m:r>
                                  </m:e>
                                  <m:sup>
                                    <m:r>
                                      <a:rPr lang="en-US" b="0" i="1" dirty="0" smtClean="0">
                                        <a:solidFill>
                                          <a:schemeClr val="tx1"/>
                                        </a:solidFill>
                                        <a:latin typeface="Cambria Math" panose="02040503050406030204" pitchFamily="18" charset="0"/>
                                      </a:rPr>
                                      <m:t>2</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𝑄</m:t>
                                </m:r>
                                <m:r>
                                  <a:rPr lang="en-US" sz="1200" b="0" i="1"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𝑠</m:t>
                                    </m:r>
                                  </m:e>
                                  <m:sup>
                                    <m:r>
                                      <a:rPr lang="en-US" sz="1200" b="0" i="1" dirty="0" smtClean="0">
                                        <a:latin typeface="Cambria Math" panose="02040503050406030204" pitchFamily="18" charset="0"/>
                                      </a:rPr>
                                      <m:t>3</m:t>
                                    </m:r>
                                  </m:sup>
                                </m:sSup>
                                <m:r>
                                  <a:rPr lang="en-US" sz="1200" b="0" i="1"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𝑎</m:t>
                                    </m:r>
                                  </m:e>
                                  <m:sup>
                                    <m:r>
                                      <a:rPr lang="en-US" sz="1200" b="0" i="1" dirty="0" smtClean="0">
                                        <a:latin typeface="Cambria Math" panose="02040503050406030204" pitchFamily="18" charset="0"/>
                                      </a:rPr>
                                      <m:t>2</m:t>
                                    </m:r>
                                  </m:sup>
                                </m:sSup>
                                <m:r>
                                  <a:rPr lang="en-US" sz="1200" b="0" i="1" dirty="0" smtClean="0">
                                    <a:latin typeface="Cambria Math" panose="02040503050406030204" pitchFamily="18" charset="0"/>
                                  </a:rPr>
                                  <m:t>)</m:t>
                                </m:r>
                              </m:oMath>
                            </m:oMathPara>
                          </a14:m>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𝑎</m:t>
                                    </m:r>
                                  </m:e>
                                  <m:sup>
                                    <m:r>
                                      <a:rPr lang="en-US" b="0" i="1" dirty="0" smtClean="0">
                                        <a:solidFill>
                                          <a:schemeClr val="tx1"/>
                                        </a:solidFill>
                                        <a:latin typeface="Cambria Math" panose="02040503050406030204" pitchFamily="18" charset="0"/>
                                      </a:rPr>
                                      <m:t>3</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r>
                            <a:rPr lang="en-US" b="0" dirty="0">
                              <a:solidFill>
                                <a:schemeClr val="tx1"/>
                              </a:solidFill>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𝑎</m:t>
                                    </m:r>
                                  </m:e>
                                  <m:sup>
                                    <m:r>
                                      <a:rPr lang="en-US" b="0" i="1" dirty="0" smtClean="0">
                                        <a:solidFill>
                                          <a:schemeClr val="tx1"/>
                                        </a:solidFill>
                                        <a:latin typeface="Cambria Math" panose="02040503050406030204" pitchFamily="18" charset="0"/>
                                      </a:rPr>
                                      <m:t>𝑚</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1</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2</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3</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𝑛</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604934"/>
                      </a:ext>
                    </a:extLst>
                  </a:tr>
                </a:tbl>
              </a:graphicData>
            </a:graphic>
          </p:graphicFrame>
        </mc:Choice>
        <mc:Fallback xmlns="">
          <p:graphicFrame>
            <p:nvGraphicFramePr>
              <p:cNvPr id="128" name="Table 127"/>
              <p:cNvGraphicFramePr>
                <a:graphicFrameLocks noGrp="1"/>
              </p:cNvGraphicFramePr>
              <p:nvPr>
                <p:extLst>
                  <p:ext uri="{D42A27DB-BD31-4B8C-83A1-F6EECF244321}">
                    <p14:modId xmlns:p14="http://schemas.microsoft.com/office/powerpoint/2010/main" val="894339453"/>
                  </p:ext>
                </p:extLst>
              </p:nvPr>
            </p:nvGraphicFramePr>
            <p:xfrm>
              <a:off x="637401" y="1139467"/>
              <a:ext cx="4696602"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782767">
                      <a:extLst>
                        <a:ext uri="{9D8B030D-6E8A-4147-A177-3AD203B41FA5}">
                          <a16:colId xmlns:a16="http://schemas.microsoft.com/office/drawing/2014/main" val="590097650"/>
                        </a:ext>
                      </a:extLst>
                    </a:gridCol>
                    <a:gridCol w="782767">
                      <a:extLst>
                        <a:ext uri="{9D8B030D-6E8A-4147-A177-3AD203B41FA5}">
                          <a16:colId xmlns:a16="http://schemas.microsoft.com/office/drawing/2014/main" val="2428978910"/>
                        </a:ext>
                      </a:extLst>
                    </a:gridCol>
                    <a:gridCol w="782767">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719" r="-500000" b="-498561"/>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101449" r="-500000" b="-402174"/>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99225" t="-101449" r="-200775" b="-402174"/>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200000" r="-500000" b="-299281"/>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r>
                            <a:rPr lang="en-US" b="0" dirty="0" smtClean="0">
                              <a:solidFill>
                                <a:schemeClr val="tx1"/>
                              </a:solidFill>
                            </a:rPr>
                            <a:t>…</a:t>
                          </a: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402899" r="-500000" b="-100725"/>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781" t="-499281" r="-40390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99225" t="-499281" r="-3007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299225" t="-499281" r="-200775"/>
                          </a:stretch>
                        </a:blipFill>
                      </a:tcPr>
                    </a:tc>
                    <a:tc>
                      <a:txBody>
                        <a:bodyPr/>
                        <a:lstStyle/>
                        <a:p>
                          <a:pPr algn="ctr"/>
                          <a:r>
                            <a:rPr lang="en-US" b="0" dirty="0" smtClean="0">
                              <a:solidFill>
                                <a:schemeClr val="tx1"/>
                              </a:solidFill>
                            </a:rPr>
                            <a:t>…</a:t>
                          </a: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98450" t="-499281" r="-1550"/>
                          </a:stretch>
                        </a:blipFill>
                      </a:tcPr>
                    </a:tc>
                    <a:extLst>
                      <a:ext uri="{0D108BD9-81ED-4DB2-BD59-A6C34878D82A}">
                        <a16:rowId xmlns:a16="http://schemas.microsoft.com/office/drawing/2014/main" val="2589604934"/>
                      </a:ext>
                    </a:extLst>
                  </a:tr>
                </a:tbl>
              </a:graphicData>
            </a:graphic>
          </p:graphicFrame>
        </mc:Fallback>
      </mc:AlternateContent>
    </p:spTree>
    <p:extLst>
      <p:ext uri="{BB962C8B-B14F-4D97-AF65-F5344CB8AC3E}">
        <p14:creationId xmlns:p14="http://schemas.microsoft.com/office/powerpoint/2010/main" val="3583272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F1F7-900F-874F-937F-A2E8CBFEFF22}"/>
              </a:ext>
            </a:extLst>
          </p:cNvPr>
          <p:cNvSpPr>
            <a:spLocks noGrp="1"/>
          </p:cNvSpPr>
          <p:nvPr>
            <p:ph type="title"/>
          </p:nvPr>
        </p:nvSpPr>
        <p:spPr>
          <a:xfrm>
            <a:off x="0" y="-3533"/>
            <a:ext cx="12192000" cy="1143000"/>
          </a:xfrm>
        </p:spPr>
        <p:txBody>
          <a:bodyPr>
            <a:noAutofit/>
          </a:bodyPr>
          <a:lstStyle/>
          <a:p>
            <a:r>
              <a:rPr lang="en-US" sz="4400" dirty="0"/>
              <a:t>We need a finite set of actions to choose from</a:t>
            </a: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7EEE5EC-F705-0C42-B402-D946779EF7DF}"/>
                  </a:ext>
                </a:extLst>
              </p:cNvPr>
              <p:cNvSpPr txBox="1"/>
              <p:nvPr/>
            </p:nvSpPr>
            <p:spPr>
              <a:xfrm>
                <a:off x="6364915" y="1408430"/>
                <a:ext cx="4796172" cy="4524315"/>
              </a:xfrm>
              <a:prstGeom prst="rect">
                <a:avLst/>
              </a:prstGeom>
              <a:noFill/>
            </p:spPr>
            <p:txBody>
              <a:bodyPr wrap="square" rtlCol="0">
                <a:spAutoFit/>
              </a:bodyPr>
              <a:lstStyle/>
              <a:p>
                <a:r>
                  <a:rPr lang="en-US" sz="3200" dirty="0"/>
                  <a:t>Q Learning:</a:t>
                </a:r>
              </a:p>
              <a:p>
                <a:endParaRPr lang="en-US" sz="3200" dirty="0"/>
              </a:p>
              <a:p>
                <a:pPr marL="457200" indent="-457200">
                  <a:buFont typeface="Arial" panose="020B0604020202020204" pitchFamily="34" charset="0"/>
                  <a:buChar char="•"/>
                </a:pPr>
                <a:r>
                  <a:rPr lang="en-US" sz="3200" dirty="0"/>
                  <a:t>Q function implemented as a look-up table</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u="sng" dirty="0"/>
                  <a:t>Input</a:t>
                </a:r>
                <a:r>
                  <a:rPr lang="en-US" sz="3200" dirty="0"/>
                  <a:t>: state </a:t>
                </a:r>
                <a14:m>
                  <m:oMath xmlns:m="http://schemas.openxmlformats.org/officeDocument/2006/math">
                    <m:r>
                      <a:rPr lang="en-US" sz="3200" i="1" dirty="0" smtClean="0">
                        <a:latin typeface="Cambria Math" panose="02040503050406030204" pitchFamily="18" charset="0"/>
                      </a:rPr>
                      <m:t>𝑠</m:t>
                    </m:r>
                  </m:oMath>
                </a14:m>
                <a:endParaRPr lang="en-US" sz="3200" dirty="0"/>
              </a:p>
              <a:p>
                <a:pPr marL="457200" indent="-457200">
                  <a:buFont typeface="Arial" panose="020B0604020202020204" pitchFamily="34" charset="0"/>
                  <a:buChar char="•"/>
                </a:pPr>
                <a:endParaRPr lang="en-US" sz="3200" b="0" i="1" dirty="0">
                  <a:latin typeface="Cambria Math" panose="02040503050406030204" pitchFamily="18" charset="0"/>
                </a:endParaRPr>
              </a:p>
              <a:p>
                <a:pPr marL="457200" indent="-457200">
                  <a:buFont typeface="Arial" panose="020B0604020202020204" pitchFamily="34" charset="0"/>
                  <a:buChar char="•"/>
                </a:pPr>
                <a:r>
                  <a:rPr lang="en-US" sz="3200" b="0" u="sng" dirty="0"/>
                  <a:t>Output</a:t>
                </a:r>
                <a:r>
                  <a:rPr lang="en-US" sz="3200" b="0" dirty="0"/>
                  <a:t>: </a:t>
                </a:r>
                <a14:m>
                  <m:oMath xmlns:m="http://schemas.openxmlformats.org/officeDocument/2006/math">
                    <m:r>
                      <a:rPr lang="en-US" sz="3200" b="0" i="1" dirty="0" smtClean="0">
                        <a:latin typeface="Cambria Math" panose="02040503050406030204" pitchFamily="18" charset="0"/>
                      </a:rPr>
                      <m:t>𝑄</m:t>
                    </m:r>
                    <m:r>
                      <a:rPr lang="en-US" sz="3200" b="0" i="1" dirty="0" smtClean="0">
                        <a:latin typeface="Cambria Math" panose="02040503050406030204" pitchFamily="18" charset="0"/>
                      </a:rPr>
                      <m:t>(</m:t>
                    </m:r>
                    <m:r>
                      <a:rPr lang="en-US" sz="3200" b="0" i="1" dirty="0" err="1" smtClean="0">
                        <a:latin typeface="Cambria Math" panose="02040503050406030204" pitchFamily="18" charset="0"/>
                      </a:rPr>
                      <m:t>𝑠</m:t>
                    </m:r>
                    <m:r>
                      <a:rPr lang="en-US" sz="3200" b="0" i="1" dirty="0" err="1" smtClean="0">
                        <a:latin typeface="Cambria Math" panose="02040503050406030204" pitchFamily="18" charset="0"/>
                      </a:rPr>
                      <m:t>,</m:t>
                    </m:r>
                    <m:r>
                      <a:rPr lang="en-US" sz="3200" b="0" i="1" dirty="0" err="1" smtClean="0">
                        <a:latin typeface="Cambria Math" panose="02040503050406030204" pitchFamily="18" charset="0"/>
                      </a:rPr>
                      <m:t>𝑎</m:t>
                    </m:r>
                    <m:r>
                      <a:rPr lang="en-US" sz="3200" b="0" i="1" dirty="0" smtClean="0">
                        <a:latin typeface="Cambria Math" panose="02040503050406030204" pitchFamily="18" charset="0"/>
                      </a:rPr>
                      <m:t>)</m:t>
                    </m:r>
                    <m:r>
                      <a:rPr lang="en-US" sz="3200" i="1" dirty="0" smtClean="0">
                        <a:latin typeface="Cambria Math" panose="02040503050406030204" pitchFamily="18" charset="0"/>
                      </a:rPr>
                      <m:t> </m:t>
                    </m:r>
                  </m:oMath>
                </a14:m>
                <a:r>
                  <a:rPr lang="en-US" sz="3200" dirty="0"/>
                  <a:t>for each action </a:t>
                </a:r>
                <a14:m>
                  <m:oMath xmlns:m="http://schemas.openxmlformats.org/officeDocument/2006/math">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𝐴</m:t>
                    </m:r>
                  </m:oMath>
                </a14:m>
                <a:endParaRPr lang="en-US" sz="3200" dirty="0"/>
              </a:p>
            </p:txBody>
          </p:sp>
        </mc:Choice>
        <mc:Fallback xmlns="">
          <p:sp>
            <p:nvSpPr>
              <p:cNvPr id="127" name="TextBox 126">
                <a:extLst>
                  <a:ext uri="{FF2B5EF4-FFF2-40B4-BE49-F238E27FC236}">
                    <a16:creationId xmlns:a16="http://schemas.microsoft.com/office/drawing/2014/main" id="{B7EEE5EC-F705-0C42-B402-D946779EF7DF}"/>
                  </a:ext>
                </a:extLst>
              </p:cNvPr>
              <p:cNvSpPr txBox="1">
                <a:spLocks noRot="1" noChangeAspect="1" noMove="1" noResize="1" noEditPoints="1" noAdjustHandles="1" noChangeArrowheads="1" noChangeShapeType="1" noTextEdit="1"/>
              </p:cNvSpPr>
              <p:nvPr/>
            </p:nvSpPr>
            <p:spPr>
              <a:xfrm>
                <a:off x="6364915" y="1408430"/>
                <a:ext cx="4796172" cy="4524315"/>
              </a:xfrm>
              <a:prstGeom prst="rect">
                <a:avLst/>
              </a:prstGeom>
              <a:blipFill>
                <a:blip r:embed="rId2"/>
                <a:stretch>
                  <a:fillRect l="-3177" t="-1752" r="-3050" b="-36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8" name="Table 127"/>
              <p:cNvGraphicFramePr>
                <a:graphicFrameLocks noGrp="1"/>
              </p:cNvGraphicFramePr>
              <p:nvPr>
                <p:extLst>
                  <p:ext uri="{D42A27DB-BD31-4B8C-83A1-F6EECF244321}">
                    <p14:modId xmlns:p14="http://schemas.microsoft.com/office/powerpoint/2010/main" val="4175254450"/>
                  </p:ext>
                </p:extLst>
              </p:nvPr>
            </p:nvGraphicFramePr>
            <p:xfrm>
              <a:off x="637401" y="1139467"/>
              <a:ext cx="4696602"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782767">
                      <a:extLst>
                        <a:ext uri="{9D8B030D-6E8A-4147-A177-3AD203B41FA5}">
                          <a16:colId xmlns:a16="http://schemas.microsoft.com/office/drawing/2014/main" val="590097650"/>
                        </a:ext>
                      </a:extLst>
                    </a:gridCol>
                    <a:gridCol w="782767">
                      <a:extLst>
                        <a:ext uri="{9D8B030D-6E8A-4147-A177-3AD203B41FA5}">
                          <a16:colId xmlns:a16="http://schemas.microsoft.com/office/drawing/2014/main" val="2428978910"/>
                        </a:ext>
                      </a:extLst>
                    </a:gridCol>
                    <a:gridCol w="782767">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𝑎</m:t>
                                    </m:r>
                                  </m:e>
                                  <m:sup>
                                    <m:r>
                                      <a:rPr lang="en-US" b="0" i="1" dirty="0" smtClean="0">
                                        <a:solidFill>
                                          <a:schemeClr val="tx1"/>
                                        </a:solidFill>
                                        <a:latin typeface="Cambria Math" panose="02040503050406030204" pitchFamily="18" charset="0"/>
                                      </a:rPr>
                                      <m:t>1</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𝑎</m:t>
                                    </m:r>
                                  </m:e>
                                  <m:sup>
                                    <m:r>
                                      <a:rPr lang="en-US" b="0" i="1" dirty="0" smtClean="0">
                                        <a:solidFill>
                                          <a:schemeClr val="tx1"/>
                                        </a:solidFill>
                                        <a:latin typeface="Cambria Math" panose="02040503050406030204" pitchFamily="18" charset="0"/>
                                      </a:rPr>
                                      <m:t>2</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200" b="0" i="1" dirty="0" smtClean="0">
                                    <a:latin typeface="Cambria Math" panose="02040503050406030204" pitchFamily="18" charset="0"/>
                                  </a:rPr>
                                  <m:t>𝑄</m:t>
                                </m:r>
                                <m:r>
                                  <a:rPr lang="en-US" sz="1200" b="0" i="1"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𝑠</m:t>
                                    </m:r>
                                  </m:e>
                                  <m:sup>
                                    <m:r>
                                      <a:rPr lang="en-US" sz="1200" b="0" i="1" dirty="0" smtClean="0">
                                        <a:latin typeface="Cambria Math" panose="02040503050406030204" pitchFamily="18" charset="0"/>
                                      </a:rPr>
                                      <m:t>3</m:t>
                                    </m:r>
                                  </m:sup>
                                </m:sSup>
                                <m:r>
                                  <a:rPr lang="en-US" sz="1200" b="0" i="1" dirty="0" smtClean="0">
                                    <a:latin typeface="Cambria Math" panose="02040503050406030204" pitchFamily="18" charset="0"/>
                                  </a:rPr>
                                  <m:t>,</m:t>
                                </m:r>
                                <m:sSup>
                                  <m:sSupPr>
                                    <m:ctrlPr>
                                      <a:rPr lang="en-US" sz="1200" b="0" i="1" dirty="0" smtClean="0">
                                        <a:latin typeface="Cambria Math" panose="02040503050406030204" pitchFamily="18" charset="0"/>
                                      </a:rPr>
                                    </m:ctrlPr>
                                  </m:sSupPr>
                                  <m:e>
                                    <m:r>
                                      <a:rPr lang="en-US" sz="1200" b="0" i="1" dirty="0" smtClean="0">
                                        <a:latin typeface="Cambria Math" panose="02040503050406030204" pitchFamily="18" charset="0"/>
                                      </a:rPr>
                                      <m:t>𝑎</m:t>
                                    </m:r>
                                  </m:e>
                                  <m:sup>
                                    <m:r>
                                      <a:rPr lang="en-US" sz="1200" b="0" i="1" dirty="0" smtClean="0">
                                        <a:latin typeface="Cambria Math" panose="02040503050406030204" pitchFamily="18" charset="0"/>
                                      </a:rPr>
                                      <m:t>2</m:t>
                                    </m:r>
                                  </m:sup>
                                </m:sSup>
                                <m:r>
                                  <a:rPr lang="en-US" sz="1200" b="0" i="1" dirty="0" smtClean="0">
                                    <a:latin typeface="Cambria Math" panose="02040503050406030204" pitchFamily="18" charset="0"/>
                                  </a:rPr>
                                  <m:t>)</m:t>
                                </m:r>
                              </m:oMath>
                            </m:oMathPara>
                          </a14:m>
                          <a:endParaRPr lang="en-US" sz="12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𝑎</m:t>
                                    </m:r>
                                  </m:e>
                                  <m:sup>
                                    <m:r>
                                      <a:rPr lang="en-US" b="0" i="1" dirty="0" smtClean="0">
                                        <a:solidFill>
                                          <a:schemeClr val="tx1"/>
                                        </a:solidFill>
                                        <a:latin typeface="Cambria Math" panose="02040503050406030204" pitchFamily="18" charset="0"/>
                                      </a:rPr>
                                      <m:t>3</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r>
                            <a:rPr lang="en-US" b="0" dirty="0">
                              <a:solidFill>
                                <a:schemeClr val="tx1"/>
                              </a:solidFill>
                            </a:rPr>
                            <a:t>…</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𝑎</m:t>
                                    </m:r>
                                  </m:e>
                                  <m:sup>
                                    <m:r>
                                      <a:rPr lang="en-US" b="0" i="1" dirty="0" smtClean="0">
                                        <a:solidFill>
                                          <a:schemeClr val="tx1"/>
                                        </a:solidFill>
                                        <a:latin typeface="Cambria Math" panose="02040503050406030204" pitchFamily="18" charset="0"/>
                                      </a:rPr>
                                      <m:t>𝑚</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1</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2</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3</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b="0" dirty="0">
                              <a:solidFill>
                                <a:schemeClr val="tx1"/>
                              </a:solidFill>
                            </a:rPr>
                            <a: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𝑛</m:t>
                                    </m:r>
                                  </m:sup>
                                </m:sSup>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604934"/>
                      </a:ext>
                    </a:extLst>
                  </a:tr>
                </a:tbl>
              </a:graphicData>
            </a:graphic>
          </p:graphicFrame>
        </mc:Choice>
        <mc:Fallback xmlns="">
          <p:graphicFrame>
            <p:nvGraphicFramePr>
              <p:cNvPr id="128" name="Table 127"/>
              <p:cNvGraphicFramePr>
                <a:graphicFrameLocks noGrp="1"/>
              </p:cNvGraphicFramePr>
              <p:nvPr>
                <p:extLst>
                  <p:ext uri="{D42A27DB-BD31-4B8C-83A1-F6EECF244321}">
                    <p14:modId xmlns:p14="http://schemas.microsoft.com/office/powerpoint/2010/main" val="4175254450"/>
                  </p:ext>
                </p:extLst>
              </p:nvPr>
            </p:nvGraphicFramePr>
            <p:xfrm>
              <a:off x="637401" y="1139467"/>
              <a:ext cx="4696602"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782767">
                      <a:extLst>
                        <a:ext uri="{9D8B030D-6E8A-4147-A177-3AD203B41FA5}">
                          <a16:colId xmlns:a16="http://schemas.microsoft.com/office/drawing/2014/main" val="590097650"/>
                        </a:ext>
                      </a:extLst>
                    </a:gridCol>
                    <a:gridCol w="782767">
                      <a:extLst>
                        <a:ext uri="{9D8B030D-6E8A-4147-A177-3AD203B41FA5}">
                          <a16:colId xmlns:a16="http://schemas.microsoft.com/office/drawing/2014/main" val="2428978910"/>
                        </a:ext>
                      </a:extLst>
                    </a:gridCol>
                    <a:gridCol w="782767">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719" r="-500000" b="-498561"/>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101449" r="-500000" b="-402174"/>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99225" t="-101449" r="-200775" b="-402174"/>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200000" r="-500000" b="-299281"/>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r>
                            <a:rPr lang="en-US" b="0" dirty="0" smtClean="0">
                              <a:solidFill>
                                <a:schemeClr val="tx1"/>
                              </a:solidFill>
                            </a:rPr>
                            <a:t>…</a:t>
                          </a: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t="-402899" r="-500000" b="-100725"/>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00781" t="-499281" r="-403906"/>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99225" t="-499281" r="-300775"/>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299225" t="-499281" r="-200775"/>
                          </a:stretch>
                        </a:blipFill>
                      </a:tcPr>
                    </a:tc>
                    <a:tc>
                      <a:txBody>
                        <a:bodyPr/>
                        <a:lstStyle/>
                        <a:p>
                          <a:pPr algn="ctr"/>
                          <a:r>
                            <a:rPr lang="en-US" b="0" dirty="0" smtClean="0">
                              <a:solidFill>
                                <a:schemeClr val="tx1"/>
                              </a:solidFill>
                            </a:rPr>
                            <a:t>…</a:t>
                          </a: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498450" t="-499281" r="-1550"/>
                          </a:stretch>
                        </a:blipFill>
                      </a:tcPr>
                    </a:tc>
                    <a:extLst>
                      <a:ext uri="{0D108BD9-81ED-4DB2-BD59-A6C34878D82A}">
                        <a16:rowId xmlns:a16="http://schemas.microsoft.com/office/drawing/2014/main" val="2589604934"/>
                      </a:ext>
                    </a:extLst>
                  </a:tr>
                </a:tbl>
              </a:graphicData>
            </a:graphic>
          </p:graphicFrame>
        </mc:Fallback>
      </mc:AlternateContent>
    </p:spTree>
    <p:extLst>
      <p:ext uri="{BB962C8B-B14F-4D97-AF65-F5344CB8AC3E}">
        <p14:creationId xmlns:p14="http://schemas.microsoft.com/office/powerpoint/2010/main" val="13159657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F1F7-900F-874F-937F-A2E8CBFEFF22}"/>
              </a:ext>
            </a:extLst>
          </p:cNvPr>
          <p:cNvSpPr>
            <a:spLocks noGrp="1"/>
          </p:cNvSpPr>
          <p:nvPr>
            <p:ph type="title"/>
          </p:nvPr>
        </p:nvSpPr>
        <p:spPr>
          <a:xfrm>
            <a:off x="0" y="-3533"/>
            <a:ext cx="12192000" cy="1143000"/>
          </a:xfrm>
        </p:spPr>
        <p:txBody>
          <a:bodyPr>
            <a:noAutofit/>
          </a:bodyPr>
          <a:lstStyle/>
          <a:p>
            <a:r>
              <a:rPr lang="en-US" sz="4400" dirty="0"/>
              <a:t>We need a finite set of actions to choose from</a:t>
            </a:r>
          </a:p>
        </p:txBody>
      </p:sp>
      <p:grpSp>
        <p:nvGrpSpPr>
          <p:cNvPr id="4" name="Group 3">
            <a:extLst>
              <a:ext uri="{FF2B5EF4-FFF2-40B4-BE49-F238E27FC236}">
                <a16:creationId xmlns:a16="http://schemas.microsoft.com/office/drawing/2014/main" id="{3E3A0E73-4AEB-1F4A-82DC-69AFCCCAB8EB}"/>
              </a:ext>
            </a:extLst>
          </p:cNvPr>
          <p:cNvGrpSpPr/>
          <p:nvPr/>
        </p:nvGrpSpPr>
        <p:grpSpPr>
          <a:xfrm>
            <a:off x="798551" y="1895437"/>
            <a:ext cx="2414550" cy="4125187"/>
            <a:chOff x="2039609" y="1468471"/>
            <a:chExt cx="3824391" cy="5190490"/>
          </a:xfrm>
        </p:grpSpPr>
        <p:grpSp>
          <p:nvGrpSpPr>
            <p:cNvPr id="5" name="Group 4">
              <a:extLst>
                <a:ext uri="{FF2B5EF4-FFF2-40B4-BE49-F238E27FC236}">
                  <a16:creationId xmlns:a16="http://schemas.microsoft.com/office/drawing/2014/main" id="{D84996BE-8B81-1741-B48E-3529175824B1}"/>
                </a:ext>
              </a:extLst>
            </p:cNvPr>
            <p:cNvGrpSpPr/>
            <p:nvPr/>
          </p:nvGrpSpPr>
          <p:grpSpPr>
            <a:xfrm>
              <a:off x="2116307" y="6233219"/>
              <a:ext cx="3607064" cy="171267"/>
              <a:chOff x="3715089" y="4094672"/>
              <a:chExt cx="4200452" cy="195089"/>
            </a:xfrm>
          </p:grpSpPr>
          <p:sp>
            <p:nvSpPr>
              <p:cNvPr id="109" name="Oval 108">
                <a:extLst>
                  <a:ext uri="{FF2B5EF4-FFF2-40B4-BE49-F238E27FC236}">
                    <a16:creationId xmlns:a16="http://schemas.microsoft.com/office/drawing/2014/main" id="{CF8E743C-9B61-B940-8907-9FB520BFF13E}"/>
                  </a:ext>
                </a:extLst>
              </p:cNvPr>
              <p:cNvSpPr/>
              <p:nvPr/>
            </p:nvSpPr>
            <p:spPr>
              <a:xfrm>
                <a:off x="3715089"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1B9058C8-A006-C84E-ABF3-C6405A64DF87}"/>
                  </a:ext>
                </a:extLst>
              </p:cNvPr>
              <p:cNvSpPr/>
              <p:nvPr/>
            </p:nvSpPr>
            <p:spPr>
              <a:xfrm>
                <a:off x="3985402"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a:extLst>
                  <a:ext uri="{FF2B5EF4-FFF2-40B4-BE49-F238E27FC236}">
                    <a16:creationId xmlns:a16="http://schemas.microsoft.com/office/drawing/2014/main" id="{9E577510-B2CB-8B47-A0BB-E8D6514EA5C6}"/>
                  </a:ext>
                </a:extLst>
              </p:cNvPr>
              <p:cNvSpPr/>
              <p:nvPr/>
            </p:nvSpPr>
            <p:spPr>
              <a:xfrm>
                <a:off x="4255715"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D261C364-EBA3-A041-9626-1BE83870A4C2}"/>
                  </a:ext>
                </a:extLst>
              </p:cNvPr>
              <p:cNvSpPr/>
              <p:nvPr/>
            </p:nvSpPr>
            <p:spPr>
              <a:xfrm>
                <a:off x="4497222"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a:extLst>
                  <a:ext uri="{FF2B5EF4-FFF2-40B4-BE49-F238E27FC236}">
                    <a16:creationId xmlns:a16="http://schemas.microsoft.com/office/drawing/2014/main" id="{347EB81A-D98B-AC46-A7F6-9B943BF781EA}"/>
                  </a:ext>
                </a:extLst>
              </p:cNvPr>
              <p:cNvSpPr/>
              <p:nvPr/>
            </p:nvSpPr>
            <p:spPr>
              <a:xfrm>
                <a:off x="4758906"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a:extLst>
                  <a:ext uri="{FF2B5EF4-FFF2-40B4-BE49-F238E27FC236}">
                    <a16:creationId xmlns:a16="http://schemas.microsoft.com/office/drawing/2014/main" id="{E01F3CB6-345F-0E47-81EB-7BF2473A1157}"/>
                  </a:ext>
                </a:extLst>
              </p:cNvPr>
              <p:cNvSpPr/>
              <p:nvPr/>
            </p:nvSpPr>
            <p:spPr>
              <a:xfrm>
                <a:off x="5011973"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a:extLst>
                  <a:ext uri="{FF2B5EF4-FFF2-40B4-BE49-F238E27FC236}">
                    <a16:creationId xmlns:a16="http://schemas.microsoft.com/office/drawing/2014/main" id="{5F31C134-7682-334C-A051-7AD6FEF9CF1F}"/>
                  </a:ext>
                </a:extLst>
              </p:cNvPr>
              <p:cNvSpPr/>
              <p:nvPr/>
            </p:nvSpPr>
            <p:spPr>
              <a:xfrm>
                <a:off x="5250611"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a:extLst>
                  <a:ext uri="{FF2B5EF4-FFF2-40B4-BE49-F238E27FC236}">
                    <a16:creationId xmlns:a16="http://schemas.microsoft.com/office/drawing/2014/main" id="{A73FAD1D-1EB7-0E4E-98D2-BD32F091D7C0}"/>
                  </a:ext>
                </a:extLst>
              </p:cNvPr>
              <p:cNvSpPr/>
              <p:nvPr/>
            </p:nvSpPr>
            <p:spPr>
              <a:xfrm>
                <a:off x="5489249"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a:extLst>
                  <a:ext uri="{FF2B5EF4-FFF2-40B4-BE49-F238E27FC236}">
                    <a16:creationId xmlns:a16="http://schemas.microsoft.com/office/drawing/2014/main" id="{2E5B8E67-A216-AA42-96F3-3E57D0B95952}"/>
                  </a:ext>
                </a:extLst>
              </p:cNvPr>
              <p:cNvSpPr/>
              <p:nvPr/>
            </p:nvSpPr>
            <p:spPr>
              <a:xfrm>
                <a:off x="5719318"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a:extLst>
                  <a:ext uri="{FF2B5EF4-FFF2-40B4-BE49-F238E27FC236}">
                    <a16:creationId xmlns:a16="http://schemas.microsoft.com/office/drawing/2014/main" id="{C74192A7-07C3-E748-8EFC-C998D7B8F214}"/>
                  </a:ext>
                </a:extLst>
              </p:cNvPr>
              <p:cNvSpPr/>
              <p:nvPr/>
            </p:nvSpPr>
            <p:spPr>
              <a:xfrm>
                <a:off x="5972385"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a:extLst>
                  <a:ext uri="{FF2B5EF4-FFF2-40B4-BE49-F238E27FC236}">
                    <a16:creationId xmlns:a16="http://schemas.microsoft.com/office/drawing/2014/main" id="{84523D6D-538E-BA40-A887-66A497B51383}"/>
                  </a:ext>
                </a:extLst>
              </p:cNvPr>
              <p:cNvSpPr/>
              <p:nvPr/>
            </p:nvSpPr>
            <p:spPr>
              <a:xfrm>
                <a:off x="6221084"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A38AC41A-4349-6D47-9802-82B02F0D5553}"/>
                  </a:ext>
                </a:extLst>
              </p:cNvPr>
              <p:cNvSpPr/>
              <p:nvPr/>
            </p:nvSpPr>
            <p:spPr>
              <a:xfrm>
                <a:off x="6476988"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a:extLst>
                  <a:ext uri="{FF2B5EF4-FFF2-40B4-BE49-F238E27FC236}">
                    <a16:creationId xmlns:a16="http://schemas.microsoft.com/office/drawing/2014/main" id="{36C21E10-695F-2443-AE1E-047F2334FFF0}"/>
                  </a:ext>
                </a:extLst>
              </p:cNvPr>
              <p:cNvSpPr/>
              <p:nvPr/>
            </p:nvSpPr>
            <p:spPr>
              <a:xfrm>
                <a:off x="6715626"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071F474B-31F0-B248-9F3C-84457BCEABC7}"/>
                  </a:ext>
                </a:extLst>
              </p:cNvPr>
              <p:cNvSpPr/>
              <p:nvPr/>
            </p:nvSpPr>
            <p:spPr>
              <a:xfrm>
                <a:off x="6954264"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43F0A4D1-A3C3-564F-B170-EB6C3E4B5A34}"/>
                  </a:ext>
                </a:extLst>
              </p:cNvPr>
              <p:cNvSpPr/>
              <p:nvPr/>
            </p:nvSpPr>
            <p:spPr>
              <a:xfrm>
                <a:off x="7192902"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18974C48-18BD-F34D-9C13-6FC406E1DC0C}"/>
                  </a:ext>
                </a:extLst>
              </p:cNvPr>
              <p:cNvSpPr/>
              <p:nvPr/>
            </p:nvSpPr>
            <p:spPr>
              <a:xfrm>
                <a:off x="7431540" y="4094672"/>
                <a:ext cx="195532" cy="18403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5" name="Picture 124">
                <a:extLst>
                  <a:ext uri="{FF2B5EF4-FFF2-40B4-BE49-F238E27FC236}">
                    <a16:creationId xmlns:a16="http://schemas.microsoft.com/office/drawing/2014/main" id="{5882FE9A-B748-844E-8076-AAD0D262E795}"/>
                  </a:ext>
                </a:extLst>
              </p:cNvPr>
              <p:cNvPicPr>
                <a:picLocks noChangeAspect="1"/>
              </p:cNvPicPr>
              <p:nvPr/>
            </p:nvPicPr>
            <p:blipFill>
              <a:blip r:embed="rId3"/>
              <a:stretch>
                <a:fillRect/>
              </a:stretch>
            </p:blipFill>
            <p:spPr>
              <a:xfrm>
                <a:off x="7708259" y="4094672"/>
                <a:ext cx="207282" cy="195089"/>
              </a:xfrm>
              <a:prstGeom prst="rect">
                <a:avLst/>
              </a:prstGeom>
            </p:spPr>
          </p:pic>
        </p:grpSp>
        <p:pic>
          <p:nvPicPr>
            <p:cNvPr id="6" name="Picture 5">
              <a:extLst>
                <a:ext uri="{FF2B5EF4-FFF2-40B4-BE49-F238E27FC236}">
                  <a16:creationId xmlns:a16="http://schemas.microsoft.com/office/drawing/2014/main" id="{0F5AE44D-CA14-F043-BDF3-5FBD4D12A030}"/>
                </a:ext>
              </a:extLst>
            </p:cNvPr>
            <p:cNvPicPr>
              <a:picLocks noChangeAspect="1"/>
            </p:cNvPicPr>
            <p:nvPr/>
          </p:nvPicPr>
          <p:blipFill>
            <a:blip r:embed="rId3"/>
            <a:stretch>
              <a:fillRect/>
            </a:stretch>
          </p:blipFill>
          <p:spPr>
            <a:xfrm>
              <a:off x="2698951" y="4871179"/>
              <a:ext cx="178000" cy="171267"/>
            </a:xfrm>
            <a:prstGeom prst="rect">
              <a:avLst/>
            </a:prstGeom>
          </p:spPr>
        </p:pic>
        <p:cxnSp>
          <p:nvCxnSpPr>
            <p:cNvPr id="7" name="Straight Arrow Connector 6">
              <a:extLst>
                <a:ext uri="{FF2B5EF4-FFF2-40B4-BE49-F238E27FC236}">
                  <a16:creationId xmlns:a16="http://schemas.microsoft.com/office/drawing/2014/main" id="{38C541DF-9159-9441-9696-3E8CE294BAA7}"/>
                </a:ext>
              </a:extLst>
            </p:cNvPr>
            <p:cNvCxnSpPr>
              <a:stCxn id="109" idx="0"/>
              <a:endCxn id="6" idx="2"/>
            </p:cNvCxnSpPr>
            <p:nvPr/>
          </p:nvCxnSpPr>
          <p:spPr>
            <a:xfrm flipV="1">
              <a:off x="2200262" y="5042446"/>
              <a:ext cx="587688" cy="1190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BC178E8E-0600-3340-A24C-1728B8EE897B}"/>
                </a:ext>
              </a:extLst>
            </p:cNvPr>
            <p:cNvCxnSpPr>
              <a:cxnSpLocks/>
              <a:stCxn id="110" idx="0"/>
              <a:endCxn id="6" idx="2"/>
            </p:cNvCxnSpPr>
            <p:nvPr/>
          </p:nvCxnSpPr>
          <p:spPr>
            <a:xfrm flipV="1">
              <a:off x="2432389" y="5042446"/>
              <a:ext cx="355562" cy="1190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1F383C17-56DA-DF42-9131-02EC324A1ECB}"/>
                </a:ext>
              </a:extLst>
            </p:cNvPr>
            <p:cNvCxnSpPr>
              <a:cxnSpLocks/>
              <a:stCxn id="111" idx="0"/>
              <a:endCxn id="6" idx="2"/>
            </p:cNvCxnSpPr>
            <p:nvPr/>
          </p:nvCxnSpPr>
          <p:spPr>
            <a:xfrm flipV="1">
              <a:off x="2664515" y="5042446"/>
              <a:ext cx="123435" cy="1190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58F693FE-BE8E-D94D-9795-F7D575B934EE}"/>
                </a:ext>
              </a:extLst>
            </p:cNvPr>
            <p:cNvCxnSpPr>
              <a:cxnSpLocks/>
              <a:stCxn id="124" idx="1"/>
              <a:endCxn id="6" idx="2"/>
            </p:cNvCxnSpPr>
            <p:nvPr/>
          </p:nvCxnSpPr>
          <p:spPr>
            <a:xfrm flipH="1" flipV="1">
              <a:off x="2787950" y="5042446"/>
              <a:ext cx="2544384" cy="12144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38A09FD3-B8C5-CE41-A98E-2130E0AF59AD}"/>
                </a:ext>
              </a:extLst>
            </p:cNvPr>
            <p:cNvCxnSpPr>
              <a:cxnSpLocks/>
              <a:stCxn id="125" idx="0"/>
              <a:endCxn id="6" idx="2"/>
            </p:cNvCxnSpPr>
            <p:nvPr/>
          </p:nvCxnSpPr>
          <p:spPr>
            <a:xfrm flipH="1" flipV="1">
              <a:off x="2787950" y="5042446"/>
              <a:ext cx="2846422" cy="1190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2A0EA97A-DF82-E34A-881A-6798CC78E12C}"/>
                </a:ext>
              </a:extLst>
            </p:cNvPr>
            <p:cNvCxnSpPr>
              <a:cxnSpLocks/>
              <a:stCxn id="117" idx="1"/>
              <a:endCxn id="6" idx="2"/>
            </p:cNvCxnSpPr>
            <p:nvPr/>
          </p:nvCxnSpPr>
          <p:spPr>
            <a:xfrm flipH="1" flipV="1">
              <a:off x="2787950" y="5042446"/>
              <a:ext cx="1074043" cy="12144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A0D4352-798F-264C-B7DD-02DC63675416}"/>
                    </a:ext>
                  </a:extLst>
                </p:cNvPr>
                <p:cNvSpPr txBox="1"/>
                <p:nvPr/>
              </p:nvSpPr>
              <p:spPr>
                <a:xfrm>
                  <a:off x="2039609" y="6392197"/>
                  <a:ext cx="289008" cy="2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m:t>
                            </m:r>
                            <m:r>
                              <a:rPr lang="en-US" i="1">
                                <a:latin typeface="Cambria Math" panose="02040503050406030204" pitchFamily="18" charset="0"/>
                              </a:rPr>
                              <m:t>1</m:t>
                            </m:r>
                          </m:sub>
                        </m:sSub>
                      </m:oMath>
                    </m:oMathPara>
                  </a14:m>
                  <a:endParaRPr lang="en-US" dirty="0"/>
                </a:p>
              </p:txBody>
            </p:sp>
          </mc:Choice>
          <mc:Fallback xmlns="">
            <p:sp>
              <p:nvSpPr>
                <p:cNvPr id="13" name="TextBox 12">
                  <a:extLst>
                    <a:ext uri="{FF2B5EF4-FFF2-40B4-BE49-F238E27FC236}">
                      <a16:creationId xmlns:a16="http://schemas.microsoft.com/office/drawing/2014/main" id="{5A0D4352-798F-264C-B7DD-02DC63675416}"/>
                    </a:ext>
                  </a:extLst>
                </p:cNvPr>
                <p:cNvSpPr txBox="1">
                  <a:spLocks noRot="1" noChangeAspect="1" noMove="1" noResize="1" noEditPoints="1" noAdjustHandles="1" noChangeArrowheads="1" noChangeShapeType="1" noTextEdit="1"/>
                </p:cNvSpPr>
                <p:nvPr/>
              </p:nvSpPr>
              <p:spPr>
                <a:xfrm>
                  <a:off x="2039609" y="6392197"/>
                  <a:ext cx="289008" cy="254475"/>
                </a:xfrm>
                <a:prstGeom prst="rect">
                  <a:avLst/>
                </a:prstGeom>
                <a:blipFill>
                  <a:blip r:embed="rId4"/>
                  <a:stretch>
                    <a:fillRect l="-21053" r="-31579"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F47B6F-DD7C-AE43-8CD1-6B72B647B72C}"/>
                    </a:ext>
                  </a:extLst>
                </p:cNvPr>
                <p:cNvSpPr txBox="1"/>
                <p:nvPr/>
              </p:nvSpPr>
              <p:spPr>
                <a:xfrm>
                  <a:off x="5545372" y="6404486"/>
                  <a:ext cx="318628" cy="2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𝑖𝑁</m:t>
                            </m:r>
                          </m:sub>
                        </m:sSub>
                      </m:oMath>
                    </m:oMathPara>
                  </a14:m>
                  <a:endParaRPr lang="en-US" dirty="0"/>
                </a:p>
              </p:txBody>
            </p:sp>
          </mc:Choice>
          <mc:Fallback xmlns="">
            <p:sp>
              <p:nvSpPr>
                <p:cNvPr id="14" name="TextBox 13">
                  <a:extLst>
                    <a:ext uri="{FF2B5EF4-FFF2-40B4-BE49-F238E27FC236}">
                      <a16:creationId xmlns:a16="http://schemas.microsoft.com/office/drawing/2014/main" id="{CDF47B6F-DD7C-AE43-8CD1-6B72B647B72C}"/>
                    </a:ext>
                  </a:extLst>
                </p:cNvPr>
                <p:cNvSpPr txBox="1">
                  <a:spLocks noRot="1" noChangeAspect="1" noMove="1" noResize="1" noEditPoints="1" noAdjustHandles="1" noChangeArrowheads="1" noChangeShapeType="1" noTextEdit="1"/>
                </p:cNvSpPr>
                <p:nvPr/>
              </p:nvSpPr>
              <p:spPr>
                <a:xfrm>
                  <a:off x="5545372" y="6404486"/>
                  <a:ext cx="318628" cy="254475"/>
                </a:xfrm>
                <a:prstGeom prst="rect">
                  <a:avLst/>
                </a:prstGeom>
                <a:blipFill>
                  <a:blip r:embed="rId5"/>
                  <a:stretch>
                    <a:fillRect l="-23810" r="-33333" b="-30000"/>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96CC5AC2-42DA-6745-B2FB-4684706AA9C9}"/>
                </a:ext>
              </a:extLst>
            </p:cNvPr>
            <p:cNvPicPr>
              <a:picLocks noChangeAspect="1"/>
            </p:cNvPicPr>
            <p:nvPr/>
          </p:nvPicPr>
          <p:blipFill>
            <a:blip r:embed="rId3"/>
            <a:stretch>
              <a:fillRect/>
            </a:stretch>
          </p:blipFill>
          <p:spPr>
            <a:xfrm>
              <a:off x="3128635" y="4871178"/>
              <a:ext cx="178000" cy="171267"/>
            </a:xfrm>
            <a:prstGeom prst="rect">
              <a:avLst/>
            </a:prstGeom>
          </p:spPr>
        </p:pic>
        <p:pic>
          <p:nvPicPr>
            <p:cNvPr id="16" name="Picture 15">
              <a:extLst>
                <a:ext uri="{FF2B5EF4-FFF2-40B4-BE49-F238E27FC236}">
                  <a16:creationId xmlns:a16="http://schemas.microsoft.com/office/drawing/2014/main" id="{8501498B-0DF9-134C-909C-12EF901BAB41}"/>
                </a:ext>
              </a:extLst>
            </p:cNvPr>
            <p:cNvPicPr>
              <a:picLocks noChangeAspect="1"/>
            </p:cNvPicPr>
            <p:nvPr/>
          </p:nvPicPr>
          <p:blipFill>
            <a:blip r:embed="rId3"/>
            <a:stretch>
              <a:fillRect/>
            </a:stretch>
          </p:blipFill>
          <p:spPr>
            <a:xfrm>
              <a:off x="3558320" y="4868985"/>
              <a:ext cx="178000" cy="171267"/>
            </a:xfrm>
            <a:prstGeom prst="rect">
              <a:avLst/>
            </a:prstGeom>
          </p:spPr>
        </p:pic>
        <p:pic>
          <p:nvPicPr>
            <p:cNvPr id="17" name="Picture 16">
              <a:extLst>
                <a:ext uri="{FF2B5EF4-FFF2-40B4-BE49-F238E27FC236}">
                  <a16:creationId xmlns:a16="http://schemas.microsoft.com/office/drawing/2014/main" id="{20AB8DE4-BDF3-A546-8584-858743598932}"/>
                </a:ext>
              </a:extLst>
            </p:cNvPr>
            <p:cNvPicPr>
              <a:picLocks noChangeAspect="1"/>
            </p:cNvPicPr>
            <p:nvPr/>
          </p:nvPicPr>
          <p:blipFill>
            <a:blip r:embed="rId3"/>
            <a:stretch>
              <a:fillRect/>
            </a:stretch>
          </p:blipFill>
          <p:spPr>
            <a:xfrm>
              <a:off x="3997983" y="4883081"/>
              <a:ext cx="178000" cy="171267"/>
            </a:xfrm>
            <a:prstGeom prst="rect">
              <a:avLst/>
            </a:prstGeom>
          </p:spPr>
        </p:pic>
        <p:pic>
          <p:nvPicPr>
            <p:cNvPr id="18" name="Picture 17">
              <a:extLst>
                <a:ext uri="{FF2B5EF4-FFF2-40B4-BE49-F238E27FC236}">
                  <a16:creationId xmlns:a16="http://schemas.microsoft.com/office/drawing/2014/main" id="{FB738E6E-03DE-CB41-B619-24B11240F2F8}"/>
                </a:ext>
              </a:extLst>
            </p:cNvPr>
            <p:cNvPicPr>
              <a:picLocks noChangeAspect="1"/>
            </p:cNvPicPr>
            <p:nvPr/>
          </p:nvPicPr>
          <p:blipFill>
            <a:blip r:embed="rId3"/>
            <a:stretch>
              <a:fillRect/>
            </a:stretch>
          </p:blipFill>
          <p:spPr>
            <a:xfrm>
              <a:off x="4427667" y="4883080"/>
              <a:ext cx="178000" cy="171267"/>
            </a:xfrm>
            <a:prstGeom prst="rect">
              <a:avLst/>
            </a:prstGeom>
          </p:spPr>
        </p:pic>
        <p:pic>
          <p:nvPicPr>
            <p:cNvPr id="19" name="Picture 18">
              <a:extLst>
                <a:ext uri="{FF2B5EF4-FFF2-40B4-BE49-F238E27FC236}">
                  <a16:creationId xmlns:a16="http://schemas.microsoft.com/office/drawing/2014/main" id="{F9876D56-E2B9-0341-A8D5-ED2401A7A31B}"/>
                </a:ext>
              </a:extLst>
            </p:cNvPr>
            <p:cNvPicPr>
              <a:picLocks noChangeAspect="1"/>
            </p:cNvPicPr>
            <p:nvPr/>
          </p:nvPicPr>
          <p:blipFill>
            <a:blip r:embed="rId3"/>
            <a:stretch>
              <a:fillRect/>
            </a:stretch>
          </p:blipFill>
          <p:spPr>
            <a:xfrm>
              <a:off x="4857352" y="4880887"/>
              <a:ext cx="178000" cy="171267"/>
            </a:xfrm>
            <a:prstGeom prst="rect">
              <a:avLst/>
            </a:prstGeom>
          </p:spPr>
        </p:pic>
        <p:cxnSp>
          <p:nvCxnSpPr>
            <p:cNvPr id="20" name="Straight Arrow Connector 19">
              <a:extLst>
                <a:ext uri="{FF2B5EF4-FFF2-40B4-BE49-F238E27FC236}">
                  <a16:creationId xmlns:a16="http://schemas.microsoft.com/office/drawing/2014/main" id="{E714D031-492D-8A40-B09B-726F85FFB995}"/>
                </a:ext>
              </a:extLst>
            </p:cNvPr>
            <p:cNvCxnSpPr>
              <a:cxnSpLocks/>
              <a:stCxn id="109" idx="0"/>
            </p:cNvCxnSpPr>
            <p:nvPr/>
          </p:nvCxnSpPr>
          <p:spPr>
            <a:xfrm flipV="1">
              <a:off x="2200262" y="5018787"/>
              <a:ext cx="970532" cy="12144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CA71E3CE-A00E-4E45-B980-22EA81920A21}"/>
                </a:ext>
              </a:extLst>
            </p:cNvPr>
            <p:cNvCxnSpPr>
              <a:cxnSpLocks/>
              <a:stCxn id="110" idx="0"/>
              <a:endCxn id="15" idx="2"/>
            </p:cNvCxnSpPr>
            <p:nvPr/>
          </p:nvCxnSpPr>
          <p:spPr>
            <a:xfrm flipV="1">
              <a:off x="2432389" y="5042445"/>
              <a:ext cx="785246" cy="1190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AC73E43A-CA8F-B04B-ABDD-838C5709AA99}"/>
                </a:ext>
              </a:extLst>
            </p:cNvPr>
            <p:cNvCxnSpPr>
              <a:cxnSpLocks/>
              <a:stCxn id="111" idx="0"/>
              <a:endCxn id="15" idx="2"/>
            </p:cNvCxnSpPr>
            <p:nvPr/>
          </p:nvCxnSpPr>
          <p:spPr>
            <a:xfrm flipV="1">
              <a:off x="2664515" y="5042445"/>
              <a:ext cx="553120" cy="1190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a:extLst>
                <a:ext uri="{FF2B5EF4-FFF2-40B4-BE49-F238E27FC236}">
                  <a16:creationId xmlns:a16="http://schemas.microsoft.com/office/drawing/2014/main" id="{235D2A8F-1294-3B46-8C12-ABCEF61B3BF4}"/>
                </a:ext>
              </a:extLst>
            </p:cNvPr>
            <p:cNvCxnSpPr>
              <a:cxnSpLocks/>
              <a:stCxn id="117" idx="0"/>
              <a:endCxn id="16" idx="2"/>
            </p:cNvCxnSpPr>
            <p:nvPr/>
          </p:nvCxnSpPr>
          <p:spPr>
            <a:xfrm flipH="1" flipV="1">
              <a:off x="3647320" y="5040252"/>
              <a:ext cx="274039" cy="1192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a:extLst>
                <a:ext uri="{FF2B5EF4-FFF2-40B4-BE49-F238E27FC236}">
                  <a16:creationId xmlns:a16="http://schemas.microsoft.com/office/drawing/2014/main" id="{13C6801A-E75D-0F44-A48D-34A599C48B98}"/>
                </a:ext>
              </a:extLst>
            </p:cNvPr>
            <p:cNvCxnSpPr>
              <a:cxnSpLocks/>
              <a:stCxn id="117" idx="0"/>
            </p:cNvCxnSpPr>
            <p:nvPr/>
          </p:nvCxnSpPr>
          <p:spPr>
            <a:xfrm flipV="1">
              <a:off x="3921359" y="5036566"/>
              <a:ext cx="190063" cy="1196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7E1F6EDB-50E5-B64A-ADCA-EA6857259D59}"/>
                </a:ext>
              </a:extLst>
            </p:cNvPr>
            <p:cNvCxnSpPr>
              <a:cxnSpLocks/>
              <a:stCxn id="117" idx="7"/>
              <a:endCxn id="19" idx="2"/>
            </p:cNvCxnSpPr>
            <p:nvPr/>
          </p:nvCxnSpPr>
          <p:spPr>
            <a:xfrm flipV="1">
              <a:off x="3980724" y="5052154"/>
              <a:ext cx="965628" cy="1204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Straight Arrow Connector 25">
              <a:extLst>
                <a:ext uri="{FF2B5EF4-FFF2-40B4-BE49-F238E27FC236}">
                  <a16:creationId xmlns:a16="http://schemas.microsoft.com/office/drawing/2014/main" id="{906C16D0-DF7E-AB4C-AFC3-ABCC3D174539}"/>
                </a:ext>
              </a:extLst>
            </p:cNvPr>
            <p:cNvCxnSpPr>
              <a:cxnSpLocks/>
              <a:stCxn id="109" idx="0"/>
              <a:endCxn id="16" idx="2"/>
            </p:cNvCxnSpPr>
            <p:nvPr/>
          </p:nvCxnSpPr>
          <p:spPr>
            <a:xfrm flipV="1">
              <a:off x="2200262" y="5040252"/>
              <a:ext cx="1447058" cy="1192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14349472-B4B9-2C4F-9E36-D5FA1DD66DE5}"/>
                </a:ext>
              </a:extLst>
            </p:cNvPr>
            <p:cNvCxnSpPr>
              <a:cxnSpLocks/>
              <a:stCxn id="110" idx="0"/>
              <a:endCxn id="16" idx="2"/>
            </p:cNvCxnSpPr>
            <p:nvPr/>
          </p:nvCxnSpPr>
          <p:spPr>
            <a:xfrm flipV="1">
              <a:off x="2432389" y="5040252"/>
              <a:ext cx="1214931" cy="1192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66C73783-F11D-1B48-818C-5F17C69FC484}"/>
                </a:ext>
              </a:extLst>
            </p:cNvPr>
            <p:cNvCxnSpPr>
              <a:cxnSpLocks/>
              <a:stCxn id="109" idx="7"/>
              <a:endCxn id="16" idx="2"/>
            </p:cNvCxnSpPr>
            <p:nvPr/>
          </p:nvCxnSpPr>
          <p:spPr>
            <a:xfrm flipV="1">
              <a:off x="2259627" y="5040252"/>
              <a:ext cx="1387693" cy="1216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81CB6E93-7B9C-BB44-83DA-E8F09E5B2823}"/>
                </a:ext>
              </a:extLst>
            </p:cNvPr>
            <p:cNvCxnSpPr>
              <a:cxnSpLocks/>
              <a:stCxn id="109" idx="7"/>
            </p:cNvCxnSpPr>
            <p:nvPr/>
          </p:nvCxnSpPr>
          <p:spPr>
            <a:xfrm flipV="1">
              <a:off x="2259627" y="5034302"/>
              <a:ext cx="1798710" cy="122257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A616373C-7E42-B34D-B066-532E7E4CC4D0}"/>
                </a:ext>
              </a:extLst>
            </p:cNvPr>
            <p:cNvCxnSpPr>
              <a:cxnSpLocks/>
              <a:stCxn id="109" idx="7"/>
            </p:cNvCxnSpPr>
            <p:nvPr/>
          </p:nvCxnSpPr>
          <p:spPr>
            <a:xfrm flipV="1">
              <a:off x="2259627" y="5018400"/>
              <a:ext cx="2208996" cy="12384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92327295-2E42-8146-9F00-2B68513A316D}"/>
                </a:ext>
              </a:extLst>
            </p:cNvPr>
            <p:cNvCxnSpPr>
              <a:cxnSpLocks/>
              <a:stCxn id="109" idx="7"/>
            </p:cNvCxnSpPr>
            <p:nvPr/>
          </p:nvCxnSpPr>
          <p:spPr>
            <a:xfrm flipV="1">
              <a:off x="2259627" y="5022351"/>
              <a:ext cx="2648320" cy="12345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08128282-1D67-B04F-9BBF-0D360F88151C}"/>
                </a:ext>
              </a:extLst>
            </p:cNvPr>
            <p:cNvCxnSpPr>
              <a:cxnSpLocks/>
              <a:stCxn id="124" idx="1"/>
              <a:endCxn id="16" idx="2"/>
            </p:cNvCxnSpPr>
            <p:nvPr/>
          </p:nvCxnSpPr>
          <p:spPr>
            <a:xfrm flipH="1" flipV="1">
              <a:off x="3647320" y="5040252"/>
              <a:ext cx="1685014" cy="12166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0B66787D-FED2-1B47-93F9-CBEA00AD14F5}"/>
                </a:ext>
              </a:extLst>
            </p:cNvPr>
            <p:cNvCxnSpPr>
              <a:cxnSpLocks/>
              <a:stCxn id="124" idx="1"/>
              <a:endCxn id="17" idx="2"/>
            </p:cNvCxnSpPr>
            <p:nvPr/>
          </p:nvCxnSpPr>
          <p:spPr>
            <a:xfrm flipH="1" flipV="1">
              <a:off x="4086983" y="5054348"/>
              <a:ext cx="1245352" cy="12025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B5B549A2-20B3-7646-B01D-FFC6318425D9}"/>
                </a:ext>
              </a:extLst>
            </p:cNvPr>
            <p:cNvCxnSpPr>
              <a:cxnSpLocks/>
              <a:stCxn id="124" idx="0"/>
              <a:endCxn id="19" idx="2"/>
            </p:cNvCxnSpPr>
            <p:nvPr/>
          </p:nvCxnSpPr>
          <p:spPr>
            <a:xfrm flipH="1" flipV="1">
              <a:off x="4946352" y="5052154"/>
              <a:ext cx="445347" cy="11810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FDFE9372-6AD2-6641-9B50-BF8550E1BF63}"/>
                </a:ext>
              </a:extLst>
            </p:cNvPr>
            <p:cNvCxnSpPr>
              <a:cxnSpLocks/>
              <a:stCxn id="124" idx="1"/>
              <a:endCxn id="15" idx="2"/>
            </p:cNvCxnSpPr>
            <p:nvPr/>
          </p:nvCxnSpPr>
          <p:spPr>
            <a:xfrm flipH="1" flipV="1">
              <a:off x="3217635" y="5042445"/>
              <a:ext cx="2114699" cy="12144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866426D1-F7D8-5B48-B99A-BF29A8B2F8E5}"/>
                </a:ext>
              </a:extLst>
            </p:cNvPr>
            <p:cNvCxnSpPr>
              <a:cxnSpLocks/>
              <a:stCxn id="125" idx="0"/>
              <a:endCxn id="16" idx="2"/>
            </p:cNvCxnSpPr>
            <p:nvPr/>
          </p:nvCxnSpPr>
          <p:spPr>
            <a:xfrm flipH="1" flipV="1">
              <a:off x="3647320" y="5040252"/>
              <a:ext cx="1987052" cy="11929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E0863B9C-EE6D-D942-9A1C-FDD9721DBB4D}"/>
                </a:ext>
              </a:extLst>
            </p:cNvPr>
            <p:cNvCxnSpPr>
              <a:cxnSpLocks/>
              <a:stCxn id="125" idx="0"/>
              <a:endCxn id="17" idx="2"/>
            </p:cNvCxnSpPr>
            <p:nvPr/>
          </p:nvCxnSpPr>
          <p:spPr>
            <a:xfrm flipH="1" flipV="1">
              <a:off x="4086983" y="5054348"/>
              <a:ext cx="1547390" cy="117887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0E6978F4-9B08-3E47-85F6-DFDEE024A5EF}"/>
                </a:ext>
              </a:extLst>
            </p:cNvPr>
            <p:cNvCxnSpPr>
              <a:cxnSpLocks/>
              <a:stCxn id="125" idx="0"/>
              <a:endCxn id="18" idx="2"/>
            </p:cNvCxnSpPr>
            <p:nvPr/>
          </p:nvCxnSpPr>
          <p:spPr>
            <a:xfrm flipH="1" flipV="1">
              <a:off x="4516667" y="5054347"/>
              <a:ext cx="1117705" cy="1178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5B5C374A-A499-524B-B872-253D4E583632}"/>
                </a:ext>
              </a:extLst>
            </p:cNvPr>
            <p:cNvCxnSpPr>
              <a:cxnSpLocks/>
              <a:stCxn id="125" idx="0"/>
              <a:endCxn id="19" idx="2"/>
            </p:cNvCxnSpPr>
            <p:nvPr/>
          </p:nvCxnSpPr>
          <p:spPr>
            <a:xfrm flipH="1" flipV="1">
              <a:off x="4946352" y="5052154"/>
              <a:ext cx="688020" cy="118106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943A2DFC-A8BA-704A-B3B7-011978B0219A}"/>
                </a:ext>
              </a:extLst>
            </p:cNvPr>
            <p:cNvCxnSpPr>
              <a:cxnSpLocks/>
              <a:stCxn id="117" idx="0"/>
              <a:endCxn id="15" idx="2"/>
            </p:cNvCxnSpPr>
            <p:nvPr/>
          </p:nvCxnSpPr>
          <p:spPr>
            <a:xfrm flipH="1" flipV="1">
              <a:off x="3217635" y="5042445"/>
              <a:ext cx="703724" cy="11907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5AF1A8D0-9EF2-C447-9418-4B2AC513B14C}"/>
                </a:ext>
              </a:extLst>
            </p:cNvPr>
            <p:cNvCxnSpPr>
              <a:cxnSpLocks/>
              <a:stCxn id="117" idx="0"/>
              <a:endCxn id="18" idx="2"/>
            </p:cNvCxnSpPr>
            <p:nvPr/>
          </p:nvCxnSpPr>
          <p:spPr>
            <a:xfrm flipV="1">
              <a:off x="3921359" y="5054347"/>
              <a:ext cx="595309" cy="11788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Arrow Connector 41">
              <a:extLst>
                <a:ext uri="{FF2B5EF4-FFF2-40B4-BE49-F238E27FC236}">
                  <a16:creationId xmlns:a16="http://schemas.microsoft.com/office/drawing/2014/main" id="{F8E97595-8538-B04E-AD0D-213519A733DE}"/>
                </a:ext>
              </a:extLst>
            </p:cNvPr>
            <p:cNvCxnSpPr>
              <a:cxnSpLocks/>
              <a:stCxn id="124" idx="1"/>
              <a:endCxn id="18" idx="2"/>
            </p:cNvCxnSpPr>
            <p:nvPr/>
          </p:nvCxnSpPr>
          <p:spPr>
            <a:xfrm flipH="1" flipV="1">
              <a:off x="4516667" y="5054347"/>
              <a:ext cx="815667" cy="12025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3" name="Picture 42">
              <a:extLst>
                <a:ext uri="{FF2B5EF4-FFF2-40B4-BE49-F238E27FC236}">
                  <a16:creationId xmlns:a16="http://schemas.microsoft.com/office/drawing/2014/main" id="{FD72885B-8239-BA46-A3E0-0EF81F2F7A6D}"/>
                </a:ext>
              </a:extLst>
            </p:cNvPr>
            <p:cNvPicPr>
              <a:picLocks noChangeAspect="1"/>
            </p:cNvPicPr>
            <p:nvPr/>
          </p:nvPicPr>
          <p:blipFill>
            <a:blip r:embed="rId3"/>
            <a:stretch>
              <a:fillRect/>
            </a:stretch>
          </p:blipFill>
          <p:spPr>
            <a:xfrm>
              <a:off x="2698951" y="4564158"/>
              <a:ext cx="186801" cy="179735"/>
            </a:xfrm>
            <a:prstGeom prst="rect">
              <a:avLst/>
            </a:prstGeom>
          </p:spPr>
        </p:pic>
        <p:pic>
          <p:nvPicPr>
            <p:cNvPr id="44" name="Picture 43">
              <a:extLst>
                <a:ext uri="{FF2B5EF4-FFF2-40B4-BE49-F238E27FC236}">
                  <a16:creationId xmlns:a16="http://schemas.microsoft.com/office/drawing/2014/main" id="{2CA2E7A8-CF4E-1243-BF20-C4A8EDA8AD51}"/>
                </a:ext>
              </a:extLst>
            </p:cNvPr>
            <p:cNvPicPr>
              <a:picLocks noChangeAspect="1"/>
            </p:cNvPicPr>
            <p:nvPr/>
          </p:nvPicPr>
          <p:blipFill>
            <a:blip r:embed="rId3"/>
            <a:stretch>
              <a:fillRect/>
            </a:stretch>
          </p:blipFill>
          <p:spPr>
            <a:xfrm>
              <a:off x="3126185" y="4562014"/>
              <a:ext cx="178000" cy="171267"/>
            </a:xfrm>
            <a:prstGeom prst="rect">
              <a:avLst/>
            </a:prstGeom>
          </p:spPr>
        </p:pic>
        <p:pic>
          <p:nvPicPr>
            <p:cNvPr id="45" name="Picture 44">
              <a:extLst>
                <a:ext uri="{FF2B5EF4-FFF2-40B4-BE49-F238E27FC236}">
                  <a16:creationId xmlns:a16="http://schemas.microsoft.com/office/drawing/2014/main" id="{D0D55D95-4E7D-5B45-A56B-13EBDAD7384C}"/>
                </a:ext>
              </a:extLst>
            </p:cNvPr>
            <p:cNvPicPr>
              <a:picLocks noChangeAspect="1"/>
            </p:cNvPicPr>
            <p:nvPr/>
          </p:nvPicPr>
          <p:blipFill>
            <a:blip r:embed="rId3"/>
            <a:stretch>
              <a:fillRect/>
            </a:stretch>
          </p:blipFill>
          <p:spPr>
            <a:xfrm>
              <a:off x="3569497" y="4562014"/>
              <a:ext cx="178000" cy="171267"/>
            </a:xfrm>
            <a:prstGeom prst="rect">
              <a:avLst/>
            </a:prstGeom>
          </p:spPr>
        </p:pic>
        <p:pic>
          <p:nvPicPr>
            <p:cNvPr id="46" name="Picture 45">
              <a:extLst>
                <a:ext uri="{FF2B5EF4-FFF2-40B4-BE49-F238E27FC236}">
                  <a16:creationId xmlns:a16="http://schemas.microsoft.com/office/drawing/2014/main" id="{F0B881E5-E5ED-0B4D-9722-8408D0690EA3}"/>
                </a:ext>
              </a:extLst>
            </p:cNvPr>
            <p:cNvPicPr>
              <a:picLocks noChangeAspect="1"/>
            </p:cNvPicPr>
            <p:nvPr/>
          </p:nvPicPr>
          <p:blipFill>
            <a:blip r:embed="rId3"/>
            <a:stretch>
              <a:fillRect/>
            </a:stretch>
          </p:blipFill>
          <p:spPr>
            <a:xfrm>
              <a:off x="4000390" y="4569808"/>
              <a:ext cx="178000" cy="164806"/>
            </a:xfrm>
            <a:prstGeom prst="rect">
              <a:avLst/>
            </a:prstGeom>
          </p:spPr>
        </p:pic>
        <p:pic>
          <p:nvPicPr>
            <p:cNvPr id="47" name="Picture 46">
              <a:extLst>
                <a:ext uri="{FF2B5EF4-FFF2-40B4-BE49-F238E27FC236}">
                  <a16:creationId xmlns:a16="http://schemas.microsoft.com/office/drawing/2014/main" id="{C1A2046A-86B7-DF43-80D9-946302D0863D}"/>
                </a:ext>
              </a:extLst>
            </p:cNvPr>
            <p:cNvPicPr>
              <a:picLocks noChangeAspect="1"/>
            </p:cNvPicPr>
            <p:nvPr/>
          </p:nvPicPr>
          <p:blipFill>
            <a:blip r:embed="rId3"/>
            <a:stretch>
              <a:fillRect/>
            </a:stretch>
          </p:blipFill>
          <p:spPr>
            <a:xfrm>
              <a:off x="4433488" y="4569254"/>
              <a:ext cx="178000" cy="171267"/>
            </a:xfrm>
            <a:prstGeom prst="rect">
              <a:avLst/>
            </a:prstGeom>
          </p:spPr>
        </p:pic>
        <p:pic>
          <p:nvPicPr>
            <p:cNvPr id="48" name="Picture 47">
              <a:extLst>
                <a:ext uri="{FF2B5EF4-FFF2-40B4-BE49-F238E27FC236}">
                  <a16:creationId xmlns:a16="http://schemas.microsoft.com/office/drawing/2014/main" id="{F8BD486A-A02E-2A42-848E-D230FD85AF1E}"/>
                </a:ext>
              </a:extLst>
            </p:cNvPr>
            <p:cNvPicPr>
              <a:picLocks noChangeAspect="1"/>
            </p:cNvPicPr>
            <p:nvPr/>
          </p:nvPicPr>
          <p:blipFill>
            <a:blip r:embed="rId3"/>
            <a:stretch>
              <a:fillRect/>
            </a:stretch>
          </p:blipFill>
          <p:spPr>
            <a:xfrm>
              <a:off x="4839563" y="4569254"/>
              <a:ext cx="178000" cy="171267"/>
            </a:xfrm>
            <a:prstGeom prst="rect">
              <a:avLst/>
            </a:prstGeom>
          </p:spPr>
        </p:pic>
        <p:cxnSp>
          <p:nvCxnSpPr>
            <p:cNvPr id="49" name="Straight Connector 48">
              <a:extLst>
                <a:ext uri="{FF2B5EF4-FFF2-40B4-BE49-F238E27FC236}">
                  <a16:creationId xmlns:a16="http://schemas.microsoft.com/office/drawing/2014/main" id="{E98D0CB1-CC1B-5D48-BDF8-A40866B69CA3}"/>
                </a:ext>
              </a:extLst>
            </p:cNvPr>
            <p:cNvCxnSpPr>
              <a:cxnSpLocks/>
              <a:stCxn id="6" idx="0"/>
              <a:endCxn id="43" idx="2"/>
            </p:cNvCxnSpPr>
            <p:nvPr/>
          </p:nvCxnSpPr>
          <p:spPr>
            <a:xfrm flipV="1">
              <a:off x="2787950" y="4743893"/>
              <a:ext cx="4401" cy="127286"/>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D251A3FF-EAFD-5E49-9A70-825874F0A100}"/>
                </a:ext>
              </a:extLst>
            </p:cNvPr>
            <p:cNvCxnSpPr>
              <a:cxnSpLocks/>
            </p:cNvCxnSpPr>
            <p:nvPr/>
          </p:nvCxnSpPr>
          <p:spPr>
            <a:xfrm flipH="1" flipV="1">
              <a:off x="3221136" y="4732184"/>
              <a:ext cx="992" cy="142560"/>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EF236F7B-229E-C046-8DF5-E1F59E8001A1}"/>
                </a:ext>
              </a:extLst>
            </p:cNvPr>
            <p:cNvCxnSpPr>
              <a:cxnSpLocks/>
            </p:cNvCxnSpPr>
            <p:nvPr/>
          </p:nvCxnSpPr>
          <p:spPr>
            <a:xfrm flipH="1" flipV="1">
              <a:off x="3648735" y="4727098"/>
              <a:ext cx="992" cy="142560"/>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D3B25E2D-4450-7846-9199-15D2D97F669F}"/>
                </a:ext>
              </a:extLst>
            </p:cNvPr>
            <p:cNvCxnSpPr>
              <a:cxnSpLocks/>
              <a:stCxn id="17" idx="0"/>
            </p:cNvCxnSpPr>
            <p:nvPr/>
          </p:nvCxnSpPr>
          <p:spPr>
            <a:xfrm flipV="1">
              <a:off x="4086983" y="4736157"/>
              <a:ext cx="2408" cy="146924"/>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415231B7-A26D-3443-88BC-4D55D4E11CA7}"/>
                </a:ext>
              </a:extLst>
            </p:cNvPr>
            <p:cNvCxnSpPr>
              <a:cxnSpLocks/>
            </p:cNvCxnSpPr>
            <p:nvPr/>
          </p:nvCxnSpPr>
          <p:spPr>
            <a:xfrm flipH="1" flipV="1">
              <a:off x="4521991" y="4741406"/>
              <a:ext cx="992" cy="142560"/>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CC8168D6-F237-EB41-9BE5-7A489CE024AD}"/>
                </a:ext>
              </a:extLst>
            </p:cNvPr>
            <p:cNvCxnSpPr>
              <a:cxnSpLocks/>
            </p:cNvCxnSpPr>
            <p:nvPr/>
          </p:nvCxnSpPr>
          <p:spPr>
            <a:xfrm flipH="1" flipV="1">
              <a:off x="4936983" y="4740743"/>
              <a:ext cx="992" cy="142560"/>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7B0B941C-CE7B-D44A-9B8D-F3C21A745E5E}"/>
                </a:ext>
              </a:extLst>
            </p:cNvPr>
            <p:cNvCxnSpPr>
              <a:cxnSpLocks/>
              <a:stCxn id="44" idx="0"/>
              <a:endCxn id="103" idx="2"/>
            </p:cNvCxnSpPr>
            <p:nvPr/>
          </p:nvCxnSpPr>
          <p:spPr>
            <a:xfrm flipV="1">
              <a:off x="3215185" y="3207859"/>
              <a:ext cx="341211" cy="1354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8B5FC47C-CF92-214B-9F5E-30E0005B6688}"/>
                </a:ext>
              </a:extLst>
            </p:cNvPr>
            <p:cNvCxnSpPr>
              <a:cxnSpLocks/>
              <a:stCxn id="46" idx="0"/>
              <a:endCxn id="106" idx="2"/>
            </p:cNvCxnSpPr>
            <p:nvPr/>
          </p:nvCxnSpPr>
          <p:spPr>
            <a:xfrm flipH="1" flipV="1">
              <a:off x="3141180" y="3207859"/>
              <a:ext cx="948210" cy="1361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7354E66F-5C8E-7441-A913-58AA7C275011}"/>
                </a:ext>
              </a:extLst>
            </p:cNvPr>
            <p:cNvCxnSpPr>
              <a:cxnSpLocks/>
              <a:stCxn id="47" idx="0"/>
              <a:endCxn id="106" idx="2"/>
            </p:cNvCxnSpPr>
            <p:nvPr/>
          </p:nvCxnSpPr>
          <p:spPr>
            <a:xfrm flipH="1" flipV="1">
              <a:off x="3141180" y="3207859"/>
              <a:ext cx="1381308" cy="1361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6C3EDBFB-6A2B-7040-A78B-111C21EBBDD0}"/>
                </a:ext>
              </a:extLst>
            </p:cNvPr>
            <p:cNvCxnSpPr>
              <a:cxnSpLocks/>
              <a:stCxn id="43" idx="0"/>
              <a:endCxn id="106" idx="2"/>
            </p:cNvCxnSpPr>
            <p:nvPr/>
          </p:nvCxnSpPr>
          <p:spPr>
            <a:xfrm flipV="1">
              <a:off x="2792351" y="3207859"/>
              <a:ext cx="348828" cy="13562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25C971F1-569B-754D-8C28-A88CCD00BE71}"/>
                </a:ext>
              </a:extLst>
            </p:cNvPr>
            <p:cNvCxnSpPr>
              <a:cxnSpLocks/>
              <a:stCxn id="48" idx="0"/>
              <a:endCxn id="106" idx="2"/>
            </p:cNvCxnSpPr>
            <p:nvPr/>
          </p:nvCxnSpPr>
          <p:spPr>
            <a:xfrm flipH="1" flipV="1">
              <a:off x="3141180" y="3207859"/>
              <a:ext cx="1787383" cy="1361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F325B23A-C11A-AD4D-9B4D-3395566F2FD0}"/>
                </a:ext>
              </a:extLst>
            </p:cNvPr>
            <p:cNvCxnSpPr>
              <a:cxnSpLocks/>
              <a:stCxn id="44" idx="0"/>
              <a:endCxn id="106" idx="2"/>
            </p:cNvCxnSpPr>
            <p:nvPr/>
          </p:nvCxnSpPr>
          <p:spPr>
            <a:xfrm flipH="1" flipV="1">
              <a:off x="3141180" y="3207859"/>
              <a:ext cx="74006" cy="13541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61" name="Group 60">
              <a:extLst>
                <a:ext uri="{FF2B5EF4-FFF2-40B4-BE49-F238E27FC236}">
                  <a16:creationId xmlns:a16="http://schemas.microsoft.com/office/drawing/2014/main" id="{E34D27A0-0BED-6F47-82E3-F9436DC05BFA}"/>
                </a:ext>
              </a:extLst>
            </p:cNvPr>
            <p:cNvGrpSpPr/>
            <p:nvPr/>
          </p:nvGrpSpPr>
          <p:grpSpPr>
            <a:xfrm>
              <a:off x="3050727" y="2681068"/>
              <a:ext cx="179453" cy="526791"/>
              <a:chOff x="4485919" y="1739760"/>
              <a:chExt cx="208974" cy="600064"/>
            </a:xfrm>
          </p:grpSpPr>
          <p:pic>
            <p:nvPicPr>
              <p:cNvPr id="106" name="Picture 105">
                <a:extLst>
                  <a:ext uri="{FF2B5EF4-FFF2-40B4-BE49-F238E27FC236}">
                    <a16:creationId xmlns:a16="http://schemas.microsoft.com/office/drawing/2014/main" id="{02ACDBDF-4922-1348-A2C5-861B58E89481}"/>
                  </a:ext>
                </a:extLst>
              </p:cNvPr>
              <p:cNvPicPr>
                <a:picLocks noChangeAspect="1"/>
              </p:cNvPicPr>
              <p:nvPr/>
            </p:nvPicPr>
            <p:blipFill>
              <a:blip r:embed="rId3"/>
              <a:stretch>
                <a:fillRect/>
              </a:stretch>
            </p:blipFill>
            <p:spPr>
              <a:xfrm>
                <a:off x="4487611" y="2144735"/>
                <a:ext cx="207282" cy="195089"/>
              </a:xfrm>
              <a:prstGeom prst="rect">
                <a:avLst/>
              </a:prstGeom>
            </p:spPr>
          </p:pic>
          <p:pic>
            <p:nvPicPr>
              <p:cNvPr id="107" name="Picture 106">
                <a:extLst>
                  <a:ext uri="{FF2B5EF4-FFF2-40B4-BE49-F238E27FC236}">
                    <a16:creationId xmlns:a16="http://schemas.microsoft.com/office/drawing/2014/main" id="{AA2ACE6F-0068-F44D-8869-9BEBC230E3F2}"/>
                  </a:ext>
                </a:extLst>
              </p:cNvPr>
              <p:cNvPicPr>
                <a:picLocks noChangeAspect="1"/>
              </p:cNvPicPr>
              <p:nvPr/>
            </p:nvPicPr>
            <p:blipFill>
              <a:blip r:embed="rId3"/>
              <a:stretch>
                <a:fillRect/>
              </a:stretch>
            </p:blipFill>
            <p:spPr>
              <a:xfrm>
                <a:off x="4485919" y="1739760"/>
                <a:ext cx="207282" cy="195089"/>
              </a:xfrm>
              <a:prstGeom prst="rect">
                <a:avLst/>
              </a:prstGeom>
            </p:spPr>
          </p:pic>
          <p:cxnSp>
            <p:nvCxnSpPr>
              <p:cNvPr id="108" name="Straight Connector 107">
                <a:extLst>
                  <a:ext uri="{FF2B5EF4-FFF2-40B4-BE49-F238E27FC236}">
                    <a16:creationId xmlns:a16="http://schemas.microsoft.com/office/drawing/2014/main" id="{F3783E89-D095-BE4C-8A60-A2AA3EB6A7C1}"/>
                  </a:ext>
                </a:extLst>
              </p:cNvPr>
              <p:cNvCxnSpPr>
                <a:cxnSpLocks/>
              </p:cNvCxnSpPr>
              <p:nvPr/>
            </p:nvCxnSpPr>
            <p:spPr>
              <a:xfrm>
                <a:off x="4587868" y="1931461"/>
                <a:ext cx="1692" cy="209886"/>
              </a:xfrm>
              <a:prstGeom prst="line">
                <a:avLst/>
              </a:prstGeom>
            </p:spPr>
            <p:style>
              <a:lnRef idx="3">
                <a:schemeClr val="dk1"/>
              </a:lnRef>
              <a:fillRef idx="0">
                <a:schemeClr val="dk1"/>
              </a:fillRef>
              <a:effectRef idx="2">
                <a:schemeClr val="dk1"/>
              </a:effectRef>
              <a:fontRef idx="minor">
                <a:schemeClr val="tx1"/>
              </a:fontRef>
            </p:style>
          </p:cxnSp>
        </p:grpSp>
        <p:grpSp>
          <p:nvGrpSpPr>
            <p:cNvPr id="62" name="Group 61">
              <a:extLst>
                <a:ext uri="{FF2B5EF4-FFF2-40B4-BE49-F238E27FC236}">
                  <a16:creationId xmlns:a16="http://schemas.microsoft.com/office/drawing/2014/main" id="{455982E9-9BBA-1B43-B75C-6792D10ECF47}"/>
                </a:ext>
              </a:extLst>
            </p:cNvPr>
            <p:cNvGrpSpPr/>
            <p:nvPr/>
          </p:nvGrpSpPr>
          <p:grpSpPr>
            <a:xfrm>
              <a:off x="3465944" y="2681068"/>
              <a:ext cx="179453" cy="526791"/>
              <a:chOff x="4485919" y="1739760"/>
              <a:chExt cx="208974" cy="600064"/>
            </a:xfrm>
          </p:grpSpPr>
          <p:pic>
            <p:nvPicPr>
              <p:cNvPr id="103" name="Picture 102">
                <a:extLst>
                  <a:ext uri="{FF2B5EF4-FFF2-40B4-BE49-F238E27FC236}">
                    <a16:creationId xmlns:a16="http://schemas.microsoft.com/office/drawing/2014/main" id="{F57D7E09-6E9E-284D-B8D0-1CD1A0DD21B2}"/>
                  </a:ext>
                </a:extLst>
              </p:cNvPr>
              <p:cNvPicPr>
                <a:picLocks noChangeAspect="1"/>
              </p:cNvPicPr>
              <p:nvPr/>
            </p:nvPicPr>
            <p:blipFill>
              <a:blip r:embed="rId3"/>
              <a:stretch>
                <a:fillRect/>
              </a:stretch>
            </p:blipFill>
            <p:spPr>
              <a:xfrm>
                <a:off x="4487611" y="2144735"/>
                <a:ext cx="207282" cy="195089"/>
              </a:xfrm>
              <a:prstGeom prst="rect">
                <a:avLst/>
              </a:prstGeom>
            </p:spPr>
          </p:pic>
          <p:pic>
            <p:nvPicPr>
              <p:cNvPr id="104" name="Picture 103">
                <a:extLst>
                  <a:ext uri="{FF2B5EF4-FFF2-40B4-BE49-F238E27FC236}">
                    <a16:creationId xmlns:a16="http://schemas.microsoft.com/office/drawing/2014/main" id="{9068C4CD-0AFD-5E4C-A805-A861A550A068}"/>
                  </a:ext>
                </a:extLst>
              </p:cNvPr>
              <p:cNvPicPr>
                <a:picLocks noChangeAspect="1"/>
              </p:cNvPicPr>
              <p:nvPr/>
            </p:nvPicPr>
            <p:blipFill>
              <a:blip r:embed="rId3"/>
              <a:stretch>
                <a:fillRect/>
              </a:stretch>
            </p:blipFill>
            <p:spPr>
              <a:xfrm>
                <a:off x="4485919" y="1739760"/>
                <a:ext cx="207282" cy="195089"/>
              </a:xfrm>
              <a:prstGeom prst="rect">
                <a:avLst/>
              </a:prstGeom>
            </p:spPr>
          </p:pic>
          <p:cxnSp>
            <p:nvCxnSpPr>
              <p:cNvPr id="105" name="Straight Connector 104">
                <a:extLst>
                  <a:ext uri="{FF2B5EF4-FFF2-40B4-BE49-F238E27FC236}">
                    <a16:creationId xmlns:a16="http://schemas.microsoft.com/office/drawing/2014/main" id="{EA4082C0-AFC4-6C40-AF25-86B57D58BEBE}"/>
                  </a:ext>
                </a:extLst>
              </p:cNvPr>
              <p:cNvCxnSpPr>
                <a:cxnSpLocks/>
              </p:cNvCxnSpPr>
              <p:nvPr/>
            </p:nvCxnSpPr>
            <p:spPr>
              <a:xfrm>
                <a:off x="4587868" y="1931461"/>
                <a:ext cx="1692" cy="209886"/>
              </a:xfrm>
              <a:prstGeom prst="line">
                <a:avLst/>
              </a:prstGeom>
            </p:spPr>
            <p:style>
              <a:lnRef idx="3">
                <a:schemeClr val="dk1"/>
              </a:lnRef>
              <a:fillRef idx="0">
                <a:schemeClr val="dk1"/>
              </a:fillRef>
              <a:effectRef idx="2">
                <a:schemeClr val="dk1"/>
              </a:effectRef>
              <a:fontRef idx="minor">
                <a:schemeClr val="tx1"/>
              </a:fontRef>
            </p:style>
          </p:cxnSp>
        </p:grpSp>
        <p:grpSp>
          <p:nvGrpSpPr>
            <p:cNvPr id="63" name="Group 62">
              <a:extLst>
                <a:ext uri="{FF2B5EF4-FFF2-40B4-BE49-F238E27FC236}">
                  <a16:creationId xmlns:a16="http://schemas.microsoft.com/office/drawing/2014/main" id="{AF388CB6-38F6-014F-90B6-0373FE82EB09}"/>
                </a:ext>
              </a:extLst>
            </p:cNvPr>
            <p:cNvGrpSpPr/>
            <p:nvPr/>
          </p:nvGrpSpPr>
          <p:grpSpPr>
            <a:xfrm>
              <a:off x="3875268" y="2678094"/>
              <a:ext cx="179453" cy="526791"/>
              <a:chOff x="4485919" y="1739760"/>
              <a:chExt cx="208974" cy="600064"/>
            </a:xfrm>
          </p:grpSpPr>
          <p:pic>
            <p:nvPicPr>
              <p:cNvPr id="100" name="Picture 99">
                <a:extLst>
                  <a:ext uri="{FF2B5EF4-FFF2-40B4-BE49-F238E27FC236}">
                    <a16:creationId xmlns:a16="http://schemas.microsoft.com/office/drawing/2014/main" id="{1B02DA2E-7879-CE45-BE2D-66574FB0F123}"/>
                  </a:ext>
                </a:extLst>
              </p:cNvPr>
              <p:cNvPicPr>
                <a:picLocks noChangeAspect="1"/>
              </p:cNvPicPr>
              <p:nvPr/>
            </p:nvPicPr>
            <p:blipFill>
              <a:blip r:embed="rId3"/>
              <a:stretch>
                <a:fillRect/>
              </a:stretch>
            </p:blipFill>
            <p:spPr>
              <a:xfrm>
                <a:off x="4487611" y="2144735"/>
                <a:ext cx="207282" cy="195089"/>
              </a:xfrm>
              <a:prstGeom prst="rect">
                <a:avLst/>
              </a:prstGeom>
            </p:spPr>
          </p:pic>
          <p:pic>
            <p:nvPicPr>
              <p:cNvPr id="101" name="Picture 100">
                <a:extLst>
                  <a:ext uri="{FF2B5EF4-FFF2-40B4-BE49-F238E27FC236}">
                    <a16:creationId xmlns:a16="http://schemas.microsoft.com/office/drawing/2014/main" id="{3920C713-67D3-3D48-8329-CCD7EC53E626}"/>
                  </a:ext>
                </a:extLst>
              </p:cNvPr>
              <p:cNvPicPr>
                <a:picLocks noChangeAspect="1"/>
              </p:cNvPicPr>
              <p:nvPr/>
            </p:nvPicPr>
            <p:blipFill>
              <a:blip r:embed="rId3"/>
              <a:stretch>
                <a:fillRect/>
              </a:stretch>
            </p:blipFill>
            <p:spPr>
              <a:xfrm>
                <a:off x="4485919" y="1739760"/>
                <a:ext cx="207282" cy="195089"/>
              </a:xfrm>
              <a:prstGeom prst="rect">
                <a:avLst/>
              </a:prstGeom>
            </p:spPr>
          </p:pic>
          <p:cxnSp>
            <p:nvCxnSpPr>
              <p:cNvPr id="102" name="Straight Connector 101">
                <a:extLst>
                  <a:ext uri="{FF2B5EF4-FFF2-40B4-BE49-F238E27FC236}">
                    <a16:creationId xmlns:a16="http://schemas.microsoft.com/office/drawing/2014/main" id="{E23D5CC7-15F4-BA42-B161-2D84A76A7AEE}"/>
                  </a:ext>
                </a:extLst>
              </p:cNvPr>
              <p:cNvCxnSpPr>
                <a:cxnSpLocks/>
              </p:cNvCxnSpPr>
              <p:nvPr/>
            </p:nvCxnSpPr>
            <p:spPr>
              <a:xfrm>
                <a:off x="4587868" y="1931461"/>
                <a:ext cx="1692" cy="209886"/>
              </a:xfrm>
              <a:prstGeom prst="line">
                <a:avLst/>
              </a:prstGeom>
            </p:spPr>
            <p:style>
              <a:lnRef idx="3">
                <a:schemeClr val="dk1"/>
              </a:lnRef>
              <a:fillRef idx="0">
                <a:schemeClr val="dk1"/>
              </a:fillRef>
              <a:effectRef idx="2">
                <a:schemeClr val="dk1"/>
              </a:effectRef>
              <a:fontRef idx="minor">
                <a:schemeClr val="tx1"/>
              </a:fontRef>
            </p:style>
          </p:cxnSp>
        </p:grpSp>
        <p:grpSp>
          <p:nvGrpSpPr>
            <p:cNvPr id="64" name="Group 63">
              <a:extLst>
                <a:ext uri="{FF2B5EF4-FFF2-40B4-BE49-F238E27FC236}">
                  <a16:creationId xmlns:a16="http://schemas.microsoft.com/office/drawing/2014/main" id="{CACE1653-37FF-B649-B9E5-A5E99EDE08C4}"/>
                </a:ext>
              </a:extLst>
            </p:cNvPr>
            <p:cNvGrpSpPr/>
            <p:nvPr/>
          </p:nvGrpSpPr>
          <p:grpSpPr>
            <a:xfrm>
              <a:off x="4290485" y="2678094"/>
              <a:ext cx="179453" cy="526791"/>
              <a:chOff x="4485919" y="1739760"/>
              <a:chExt cx="208974" cy="600064"/>
            </a:xfrm>
          </p:grpSpPr>
          <p:pic>
            <p:nvPicPr>
              <p:cNvPr id="97" name="Picture 96">
                <a:extLst>
                  <a:ext uri="{FF2B5EF4-FFF2-40B4-BE49-F238E27FC236}">
                    <a16:creationId xmlns:a16="http://schemas.microsoft.com/office/drawing/2014/main" id="{76AB7F26-1DDC-F741-B6A7-74C4234C4C6B}"/>
                  </a:ext>
                </a:extLst>
              </p:cNvPr>
              <p:cNvPicPr>
                <a:picLocks noChangeAspect="1"/>
              </p:cNvPicPr>
              <p:nvPr/>
            </p:nvPicPr>
            <p:blipFill>
              <a:blip r:embed="rId3"/>
              <a:stretch>
                <a:fillRect/>
              </a:stretch>
            </p:blipFill>
            <p:spPr>
              <a:xfrm>
                <a:off x="4487611" y="2144735"/>
                <a:ext cx="207282" cy="195089"/>
              </a:xfrm>
              <a:prstGeom prst="rect">
                <a:avLst/>
              </a:prstGeom>
            </p:spPr>
          </p:pic>
          <p:pic>
            <p:nvPicPr>
              <p:cNvPr id="98" name="Picture 97">
                <a:extLst>
                  <a:ext uri="{FF2B5EF4-FFF2-40B4-BE49-F238E27FC236}">
                    <a16:creationId xmlns:a16="http://schemas.microsoft.com/office/drawing/2014/main" id="{11F21602-D5B9-F942-9BEC-E9CE8E03DEFC}"/>
                  </a:ext>
                </a:extLst>
              </p:cNvPr>
              <p:cNvPicPr>
                <a:picLocks noChangeAspect="1"/>
              </p:cNvPicPr>
              <p:nvPr/>
            </p:nvPicPr>
            <p:blipFill>
              <a:blip r:embed="rId3"/>
              <a:stretch>
                <a:fillRect/>
              </a:stretch>
            </p:blipFill>
            <p:spPr>
              <a:xfrm>
                <a:off x="4485919" y="1739760"/>
                <a:ext cx="207282" cy="195089"/>
              </a:xfrm>
              <a:prstGeom prst="rect">
                <a:avLst/>
              </a:prstGeom>
            </p:spPr>
          </p:pic>
          <p:cxnSp>
            <p:nvCxnSpPr>
              <p:cNvPr id="99" name="Straight Connector 98">
                <a:extLst>
                  <a:ext uri="{FF2B5EF4-FFF2-40B4-BE49-F238E27FC236}">
                    <a16:creationId xmlns:a16="http://schemas.microsoft.com/office/drawing/2014/main" id="{D9A0332E-BCAE-0148-9BE3-D8708B1C5FC9}"/>
                  </a:ext>
                </a:extLst>
              </p:cNvPr>
              <p:cNvCxnSpPr>
                <a:cxnSpLocks/>
              </p:cNvCxnSpPr>
              <p:nvPr/>
            </p:nvCxnSpPr>
            <p:spPr>
              <a:xfrm>
                <a:off x="4587868" y="1931461"/>
                <a:ext cx="1692" cy="209886"/>
              </a:xfrm>
              <a:prstGeom prst="line">
                <a:avLst/>
              </a:prstGeom>
            </p:spPr>
            <p:style>
              <a:lnRef idx="3">
                <a:schemeClr val="dk1"/>
              </a:lnRef>
              <a:fillRef idx="0">
                <a:schemeClr val="dk1"/>
              </a:fillRef>
              <a:effectRef idx="2">
                <a:schemeClr val="dk1"/>
              </a:effectRef>
              <a:fontRef idx="minor">
                <a:schemeClr val="tx1"/>
              </a:fontRef>
            </p:style>
          </p:cxnSp>
        </p:grpSp>
        <p:cxnSp>
          <p:nvCxnSpPr>
            <p:cNvPr id="65" name="Straight Arrow Connector 64">
              <a:extLst>
                <a:ext uri="{FF2B5EF4-FFF2-40B4-BE49-F238E27FC236}">
                  <a16:creationId xmlns:a16="http://schemas.microsoft.com/office/drawing/2014/main" id="{B2214C78-C7DD-BD4A-9C6F-48BCC1221D4B}"/>
                </a:ext>
              </a:extLst>
            </p:cNvPr>
            <p:cNvCxnSpPr>
              <a:cxnSpLocks/>
              <a:stCxn id="43" idx="0"/>
              <a:endCxn id="103" idx="2"/>
            </p:cNvCxnSpPr>
            <p:nvPr/>
          </p:nvCxnSpPr>
          <p:spPr>
            <a:xfrm flipV="1">
              <a:off x="2792351" y="3207859"/>
              <a:ext cx="764045" cy="13562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6" name="Straight Arrow Connector 65">
              <a:extLst>
                <a:ext uri="{FF2B5EF4-FFF2-40B4-BE49-F238E27FC236}">
                  <a16:creationId xmlns:a16="http://schemas.microsoft.com/office/drawing/2014/main" id="{2C88F476-2A85-6D4C-ABFA-62E7442E2B85}"/>
                </a:ext>
              </a:extLst>
            </p:cNvPr>
            <p:cNvCxnSpPr>
              <a:cxnSpLocks/>
              <a:stCxn id="43" idx="0"/>
              <a:endCxn id="100" idx="2"/>
            </p:cNvCxnSpPr>
            <p:nvPr/>
          </p:nvCxnSpPr>
          <p:spPr>
            <a:xfrm flipV="1">
              <a:off x="2792351" y="3204885"/>
              <a:ext cx="1173369" cy="13592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098E8034-39A6-474E-882C-B98865C20490}"/>
                </a:ext>
              </a:extLst>
            </p:cNvPr>
            <p:cNvCxnSpPr>
              <a:cxnSpLocks/>
              <a:stCxn id="43" idx="0"/>
            </p:cNvCxnSpPr>
            <p:nvPr/>
          </p:nvCxnSpPr>
          <p:spPr>
            <a:xfrm flipV="1">
              <a:off x="2792351" y="3186875"/>
              <a:ext cx="1557087" cy="13772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8C99E4FA-D0A7-7C45-AFEC-5D75B8F6B169}"/>
                </a:ext>
              </a:extLst>
            </p:cNvPr>
            <p:cNvCxnSpPr>
              <a:cxnSpLocks/>
              <a:stCxn id="44" idx="0"/>
              <a:endCxn id="100" idx="2"/>
            </p:cNvCxnSpPr>
            <p:nvPr/>
          </p:nvCxnSpPr>
          <p:spPr>
            <a:xfrm flipV="1">
              <a:off x="3215185" y="3204885"/>
              <a:ext cx="750536" cy="1357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Straight Arrow Connector 68">
              <a:extLst>
                <a:ext uri="{FF2B5EF4-FFF2-40B4-BE49-F238E27FC236}">
                  <a16:creationId xmlns:a16="http://schemas.microsoft.com/office/drawing/2014/main" id="{26839351-8CD0-B046-A2E7-6AECDF55B9B2}"/>
                </a:ext>
              </a:extLst>
            </p:cNvPr>
            <p:cNvCxnSpPr>
              <a:cxnSpLocks/>
              <a:stCxn id="44" idx="0"/>
              <a:endCxn id="97" idx="2"/>
            </p:cNvCxnSpPr>
            <p:nvPr/>
          </p:nvCxnSpPr>
          <p:spPr>
            <a:xfrm flipV="1">
              <a:off x="3215185" y="3204885"/>
              <a:ext cx="1165752" cy="1357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0" name="Straight Arrow Connector 69">
              <a:extLst>
                <a:ext uri="{FF2B5EF4-FFF2-40B4-BE49-F238E27FC236}">
                  <a16:creationId xmlns:a16="http://schemas.microsoft.com/office/drawing/2014/main" id="{1DE09B6E-15A4-E940-B49E-D864E924F207}"/>
                </a:ext>
              </a:extLst>
            </p:cNvPr>
            <p:cNvCxnSpPr>
              <a:cxnSpLocks/>
              <a:endCxn id="103" idx="2"/>
            </p:cNvCxnSpPr>
            <p:nvPr/>
          </p:nvCxnSpPr>
          <p:spPr>
            <a:xfrm flipH="1" flipV="1">
              <a:off x="3556397" y="3207859"/>
              <a:ext cx="115201" cy="1368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1" name="Straight Arrow Connector 70">
              <a:extLst>
                <a:ext uri="{FF2B5EF4-FFF2-40B4-BE49-F238E27FC236}">
                  <a16:creationId xmlns:a16="http://schemas.microsoft.com/office/drawing/2014/main" id="{2A08F050-C992-8241-A248-C06B777C5984}"/>
                </a:ext>
              </a:extLst>
            </p:cNvPr>
            <p:cNvCxnSpPr>
              <a:cxnSpLocks/>
            </p:cNvCxnSpPr>
            <p:nvPr/>
          </p:nvCxnSpPr>
          <p:spPr>
            <a:xfrm flipH="1" flipV="1">
              <a:off x="3597591" y="3222099"/>
              <a:ext cx="948210" cy="1361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2" name="Straight Arrow Connector 71">
              <a:extLst>
                <a:ext uri="{FF2B5EF4-FFF2-40B4-BE49-F238E27FC236}">
                  <a16:creationId xmlns:a16="http://schemas.microsoft.com/office/drawing/2014/main" id="{4AA07191-B4BF-594C-9424-CA62CE23D64F}"/>
                </a:ext>
              </a:extLst>
            </p:cNvPr>
            <p:cNvCxnSpPr>
              <a:cxnSpLocks/>
            </p:cNvCxnSpPr>
            <p:nvPr/>
          </p:nvCxnSpPr>
          <p:spPr>
            <a:xfrm flipH="1" flipV="1">
              <a:off x="3597591" y="3222099"/>
              <a:ext cx="1381308" cy="136139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a:extLst>
                <a:ext uri="{FF2B5EF4-FFF2-40B4-BE49-F238E27FC236}">
                  <a16:creationId xmlns:a16="http://schemas.microsoft.com/office/drawing/2014/main" id="{5598F818-2169-0C49-B7E6-09BBEC227424}"/>
                </a:ext>
              </a:extLst>
            </p:cNvPr>
            <p:cNvCxnSpPr>
              <a:cxnSpLocks/>
              <a:endCxn id="106" idx="2"/>
            </p:cNvCxnSpPr>
            <p:nvPr/>
          </p:nvCxnSpPr>
          <p:spPr>
            <a:xfrm flipH="1" flipV="1">
              <a:off x="3141180" y="3207859"/>
              <a:ext cx="530417" cy="13683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4" name="Straight Arrow Connector 73">
              <a:extLst>
                <a:ext uri="{FF2B5EF4-FFF2-40B4-BE49-F238E27FC236}">
                  <a16:creationId xmlns:a16="http://schemas.microsoft.com/office/drawing/2014/main" id="{BA63AE66-29AD-D34F-8130-B484FF6B9DD1}"/>
                </a:ext>
              </a:extLst>
            </p:cNvPr>
            <p:cNvCxnSpPr>
              <a:cxnSpLocks/>
            </p:cNvCxnSpPr>
            <p:nvPr/>
          </p:nvCxnSpPr>
          <p:spPr>
            <a:xfrm flipV="1">
              <a:off x="3671596" y="3219125"/>
              <a:ext cx="750536" cy="13571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5" name="Straight Arrow Connector 74">
              <a:extLst>
                <a:ext uri="{FF2B5EF4-FFF2-40B4-BE49-F238E27FC236}">
                  <a16:creationId xmlns:a16="http://schemas.microsoft.com/office/drawing/2014/main" id="{CB65F52A-7D10-4B40-AD27-F02CEDBFE33C}"/>
                </a:ext>
              </a:extLst>
            </p:cNvPr>
            <p:cNvCxnSpPr>
              <a:cxnSpLocks/>
              <a:endCxn id="100" idx="2"/>
            </p:cNvCxnSpPr>
            <p:nvPr/>
          </p:nvCxnSpPr>
          <p:spPr>
            <a:xfrm flipV="1">
              <a:off x="3671596" y="3204885"/>
              <a:ext cx="294124" cy="13713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Straight Arrow Connector 75">
              <a:extLst>
                <a:ext uri="{FF2B5EF4-FFF2-40B4-BE49-F238E27FC236}">
                  <a16:creationId xmlns:a16="http://schemas.microsoft.com/office/drawing/2014/main" id="{74583A7F-8E8B-4B4C-9032-7C63ABAE0152}"/>
                </a:ext>
              </a:extLst>
            </p:cNvPr>
            <p:cNvCxnSpPr>
              <a:cxnSpLocks/>
              <a:stCxn id="48" idx="0"/>
              <a:endCxn id="97" idx="2"/>
            </p:cNvCxnSpPr>
            <p:nvPr/>
          </p:nvCxnSpPr>
          <p:spPr>
            <a:xfrm flipH="1" flipV="1">
              <a:off x="4380938" y="3204885"/>
              <a:ext cx="547625" cy="13643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7" name="Straight Arrow Connector 76">
              <a:extLst>
                <a:ext uri="{FF2B5EF4-FFF2-40B4-BE49-F238E27FC236}">
                  <a16:creationId xmlns:a16="http://schemas.microsoft.com/office/drawing/2014/main" id="{9B29A096-D4E0-5F41-B061-F0A98FC91F2E}"/>
                </a:ext>
              </a:extLst>
            </p:cNvPr>
            <p:cNvCxnSpPr>
              <a:cxnSpLocks/>
              <a:endCxn id="100" idx="2"/>
            </p:cNvCxnSpPr>
            <p:nvPr/>
          </p:nvCxnSpPr>
          <p:spPr>
            <a:xfrm flipH="1" flipV="1">
              <a:off x="3965721" y="3204885"/>
              <a:ext cx="962843" cy="13095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8" name="Straight Arrow Connector 77">
              <a:extLst>
                <a:ext uri="{FF2B5EF4-FFF2-40B4-BE49-F238E27FC236}">
                  <a16:creationId xmlns:a16="http://schemas.microsoft.com/office/drawing/2014/main" id="{2EDCCE96-C296-D546-82D4-BBE940814F87}"/>
                </a:ext>
              </a:extLst>
            </p:cNvPr>
            <p:cNvCxnSpPr>
              <a:cxnSpLocks/>
              <a:stCxn id="46" idx="0"/>
              <a:endCxn id="97" idx="2"/>
            </p:cNvCxnSpPr>
            <p:nvPr/>
          </p:nvCxnSpPr>
          <p:spPr>
            <a:xfrm flipV="1">
              <a:off x="4089390" y="3204885"/>
              <a:ext cx="291548" cy="13649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9" name="Straight Arrow Connector 78">
              <a:extLst>
                <a:ext uri="{FF2B5EF4-FFF2-40B4-BE49-F238E27FC236}">
                  <a16:creationId xmlns:a16="http://schemas.microsoft.com/office/drawing/2014/main" id="{686FF30F-A05B-394E-8949-84A0B9C6F481}"/>
                </a:ext>
              </a:extLst>
            </p:cNvPr>
            <p:cNvCxnSpPr>
              <a:cxnSpLocks/>
            </p:cNvCxnSpPr>
            <p:nvPr/>
          </p:nvCxnSpPr>
          <p:spPr>
            <a:xfrm flipH="1" flipV="1">
              <a:off x="3279516" y="2016528"/>
              <a:ext cx="671878" cy="6574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0" name="Straight Arrow Connector 79">
              <a:extLst>
                <a:ext uri="{FF2B5EF4-FFF2-40B4-BE49-F238E27FC236}">
                  <a16:creationId xmlns:a16="http://schemas.microsoft.com/office/drawing/2014/main" id="{C618D80A-D60E-C149-A741-F58720DEE922}"/>
                </a:ext>
              </a:extLst>
            </p:cNvPr>
            <p:cNvCxnSpPr>
              <a:cxnSpLocks/>
              <a:stCxn id="98" idx="0"/>
              <a:endCxn id="83" idx="2"/>
            </p:cNvCxnSpPr>
            <p:nvPr/>
          </p:nvCxnSpPr>
          <p:spPr>
            <a:xfrm flipH="1" flipV="1">
              <a:off x="3292390" y="2020674"/>
              <a:ext cx="1087095" cy="6574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1" name="Straight Arrow Connector 80">
              <a:extLst>
                <a:ext uri="{FF2B5EF4-FFF2-40B4-BE49-F238E27FC236}">
                  <a16:creationId xmlns:a16="http://schemas.microsoft.com/office/drawing/2014/main" id="{49ACC7F0-8BBC-7449-8419-B79908184995}"/>
                </a:ext>
              </a:extLst>
            </p:cNvPr>
            <p:cNvCxnSpPr>
              <a:cxnSpLocks/>
              <a:stCxn id="107" idx="0"/>
            </p:cNvCxnSpPr>
            <p:nvPr/>
          </p:nvCxnSpPr>
          <p:spPr>
            <a:xfrm flipV="1">
              <a:off x="3139727" y="2035624"/>
              <a:ext cx="158512" cy="6454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2" name="Straight Arrow Connector 81">
              <a:extLst>
                <a:ext uri="{FF2B5EF4-FFF2-40B4-BE49-F238E27FC236}">
                  <a16:creationId xmlns:a16="http://schemas.microsoft.com/office/drawing/2014/main" id="{D3EB2BEE-06C6-9D42-BC70-ACC6FDC1D080}"/>
                </a:ext>
              </a:extLst>
            </p:cNvPr>
            <p:cNvCxnSpPr>
              <a:cxnSpLocks/>
              <a:stCxn id="104" idx="0"/>
            </p:cNvCxnSpPr>
            <p:nvPr/>
          </p:nvCxnSpPr>
          <p:spPr>
            <a:xfrm flipH="1" flipV="1">
              <a:off x="3324971" y="2118484"/>
              <a:ext cx="229973" cy="56258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83" name="Picture 82">
              <a:extLst>
                <a:ext uri="{FF2B5EF4-FFF2-40B4-BE49-F238E27FC236}">
                  <a16:creationId xmlns:a16="http://schemas.microsoft.com/office/drawing/2014/main" id="{64948288-E23D-B445-BE3A-676C3A7E99DE}"/>
                </a:ext>
              </a:extLst>
            </p:cNvPr>
            <p:cNvPicPr>
              <a:picLocks noChangeAspect="1"/>
            </p:cNvPicPr>
            <p:nvPr/>
          </p:nvPicPr>
          <p:blipFill>
            <a:blip r:embed="rId3"/>
            <a:stretch>
              <a:fillRect/>
            </a:stretch>
          </p:blipFill>
          <p:spPr>
            <a:xfrm>
              <a:off x="3198989" y="1840939"/>
              <a:ext cx="186801" cy="179735"/>
            </a:xfrm>
            <a:prstGeom prst="rect">
              <a:avLst/>
            </a:prstGeom>
          </p:spPr>
        </p:pic>
        <p:pic>
          <p:nvPicPr>
            <p:cNvPr id="84" name="Picture 83">
              <a:extLst>
                <a:ext uri="{FF2B5EF4-FFF2-40B4-BE49-F238E27FC236}">
                  <a16:creationId xmlns:a16="http://schemas.microsoft.com/office/drawing/2014/main" id="{B3B0BF22-B34A-204D-8C07-B823A3637586}"/>
                </a:ext>
              </a:extLst>
            </p:cNvPr>
            <p:cNvPicPr>
              <a:picLocks noChangeAspect="1"/>
            </p:cNvPicPr>
            <p:nvPr/>
          </p:nvPicPr>
          <p:blipFill>
            <a:blip r:embed="rId3"/>
            <a:stretch>
              <a:fillRect/>
            </a:stretch>
          </p:blipFill>
          <p:spPr>
            <a:xfrm>
              <a:off x="3704660" y="1845173"/>
              <a:ext cx="186801" cy="179735"/>
            </a:xfrm>
            <a:prstGeom prst="rect">
              <a:avLst/>
            </a:prstGeom>
          </p:spPr>
        </p:pic>
        <p:pic>
          <p:nvPicPr>
            <p:cNvPr id="85" name="Picture 84">
              <a:extLst>
                <a:ext uri="{FF2B5EF4-FFF2-40B4-BE49-F238E27FC236}">
                  <a16:creationId xmlns:a16="http://schemas.microsoft.com/office/drawing/2014/main" id="{64BBF703-5AF1-1242-954C-DEC3AD9DC1E3}"/>
                </a:ext>
              </a:extLst>
            </p:cNvPr>
            <p:cNvPicPr>
              <a:picLocks noChangeAspect="1"/>
            </p:cNvPicPr>
            <p:nvPr/>
          </p:nvPicPr>
          <p:blipFill>
            <a:blip r:embed="rId3"/>
            <a:stretch>
              <a:fillRect/>
            </a:stretch>
          </p:blipFill>
          <p:spPr>
            <a:xfrm>
              <a:off x="4162637" y="1845801"/>
              <a:ext cx="186801" cy="179735"/>
            </a:xfrm>
            <a:prstGeom prst="rect">
              <a:avLst/>
            </a:prstGeom>
          </p:spPr>
        </p:pic>
        <p:cxnSp>
          <p:nvCxnSpPr>
            <p:cNvPr id="86" name="Straight Arrow Connector 85">
              <a:extLst>
                <a:ext uri="{FF2B5EF4-FFF2-40B4-BE49-F238E27FC236}">
                  <a16:creationId xmlns:a16="http://schemas.microsoft.com/office/drawing/2014/main" id="{1D6FF96A-9605-6740-8056-AA32B326271D}"/>
                </a:ext>
              </a:extLst>
            </p:cNvPr>
            <p:cNvCxnSpPr>
              <a:cxnSpLocks/>
              <a:stCxn id="104" idx="0"/>
            </p:cNvCxnSpPr>
            <p:nvPr/>
          </p:nvCxnSpPr>
          <p:spPr>
            <a:xfrm flipV="1">
              <a:off x="3554944" y="2017700"/>
              <a:ext cx="269535" cy="6633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7" name="Straight Arrow Connector 86">
              <a:extLst>
                <a:ext uri="{FF2B5EF4-FFF2-40B4-BE49-F238E27FC236}">
                  <a16:creationId xmlns:a16="http://schemas.microsoft.com/office/drawing/2014/main" id="{C03BC7CD-30E5-6C4C-9609-5153A9108650}"/>
                </a:ext>
              </a:extLst>
            </p:cNvPr>
            <p:cNvCxnSpPr>
              <a:cxnSpLocks/>
              <a:stCxn id="98" idx="0"/>
              <a:endCxn id="84" idx="3"/>
            </p:cNvCxnSpPr>
            <p:nvPr/>
          </p:nvCxnSpPr>
          <p:spPr>
            <a:xfrm flipH="1" flipV="1">
              <a:off x="3891461" y="1935041"/>
              <a:ext cx="488024" cy="743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8" name="Straight Arrow Connector 87">
              <a:extLst>
                <a:ext uri="{FF2B5EF4-FFF2-40B4-BE49-F238E27FC236}">
                  <a16:creationId xmlns:a16="http://schemas.microsoft.com/office/drawing/2014/main" id="{ECBAF802-836A-044D-BA2D-2866ACA13017}"/>
                </a:ext>
              </a:extLst>
            </p:cNvPr>
            <p:cNvCxnSpPr>
              <a:cxnSpLocks/>
              <a:stCxn id="107" idx="0"/>
              <a:endCxn id="84" idx="1"/>
            </p:cNvCxnSpPr>
            <p:nvPr/>
          </p:nvCxnSpPr>
          <p:spPr>
            <a:xfrm flipV="1">
              <a:off x="3139727" y="1935041"/>
              <a:ext cx="564933" cy="746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EBD85497-61EC-C142-82D9-4BCDAA7D6CF5}"/>
                </a:ext>
              </a:extLst>
            </p:cNvPr>
            <p:cNvCxnSpPr>
              <a:cxnSpLocks/>
              <a:stCxn id="101" idx="0"/>
            </p:cNvCxnSpPr>
            <p:nvPr/>
          </p:nvCxnSpPr>
          <p:spPr>
            <a:xfrm flipH="1" flipV="1">
              <a:off x="3771008" y="2008578"/>
              <a:ext cx="193260" cy="6695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0" name="Straight Arrow Connector 89">
              <a:extLst>
                <a:ext uri="{FF2B5EF4-FFF2-40B4-BE49-F238E27FC236}">
                  <a16:creationId xmlns:a16="http://schemas.microsoft.com/office/drawing/2014/main" id="{68832253-3AD7-E547-BF54-222D6F353849}"/>
                </a:ext>
              </a:extLst>
            </p:cNvPr>
            <p:cNvCxnSpPr>
              <a:cxnSpLocks/>
              <a:stCxn id="104" idx="0"/>
              <a:endCxn id="85" idx="2"/>
            </p:cNvCxnSpPr>
            <p:nvPr/>
          </p:nvCxnSpPr>
          <p:spPr>
            <a:xfrm flipV="1">
              <a:off x="3554944" y="2025536"/>
              <a:ext cx="701094" cy="6555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1" name="Straight Arrow Connector 90">
              <a:extLst>
                <a:ext uri="{FF2B5EF4-FFF2-40B4-BE49-F238E27FC236}">
                  <a16:creationId xmlns:a16="http://schemas.microsoft.com/office/drawing/2014/main" id="{1B91C74C-6535-FA48-A42B-E69866A16294}"/>
                </a:ext>
              </a:extLst>
            </p:cNvPr>
            <p:cNvCxnSpPr>
              <a:cxnSpLocks/>
              <a:stCxn id="107" idx="0"/>
              <a:endCxn id="85" idx="1"/>
            </p:cNvCxnSpPr>
            <p:nvPr/>
          </p:nvCxnSpPr>
          <p:spPr>
            <a:xfrm flipV="1">
              <a:off x="3139727" y="1935669"/>
              <a:ext cx="1022910" cy="7453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2" name="Straight Arrow Connector 91">
              <a:extLst>
                <a:ext uri="{FF2B5EF4-FFF2-40B4-BE49-F238E27FC236}">
                  <a16:creationId xmlns:a16="http://schemas.microsoft.com/office/drawing/2014/main" id="{4F4A6178-C4BD-1644-9556-434AB11210F3}"/>
                </a:ext>
              </a:extLst>
            </p:cNvPr>
            <p:cNvCxnSpPr>
              <a:cxnSpLocks/>
              <a:stCxn id="101" idx="0"/>
              <a:endCxn id="85" idx="2"/>
            </p:cNvCxnSpPr>
            <p:nvPr/>
          </p:nvCxnSpPr>
          <p:spPr>
            <a:xfrm flipV="1">
              <a:off x="3964268" y="2025536"/>
              <a:ext cx="291770" cy="6525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3" name="Straight Arrow Connector 92">
              <a:extLst>
                <a:ext uri="{FF2B5EF4-FFF2-40B4-BE49-F238E27FC236}">
                  <a16:creationId xmlns:a16="http://schemas.microsoft.com/office/drawing/2014/main" id="{507468FD-67CC-A041-9C33-5921FF727A74}"/>
                </a:ext>
              </a:extLst>
            </p:cNvPr>
            <p:cNvCxnSpPr>
              <a:cxnSpLocks/>
              <a:stCxn id="98" idx="0"/>
              <a:endCxn id="85" idx="2"/>
            </p:cNvCxnSpPr>
            <p:nvPr/>
          </p:nvCxnSpPr>
          <p:spPr>
            <a:xfrm flipH="1" flipV="1">
              <a:off x="4256038" y="2025536"/>
              <a:ext cx="123447" cy="6525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A1090D95-F4FB-A745-9328-8DDFC420C59F}"/>
                    </a:ext>
                  </a:extLst>
                </p:cNvPr>
                <p:cNvSpPr txBox="1"/>
                <p:nvPr/>
              </p:nvSpPr>
              <p:spPr>
                <a:xfrm>
                  <a:off x="3144639" y="1468471"/>
                  <a:ext cx="255968" cy="2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1</m:t>
                            </m:r>
                          </m:sub>
                        </m:sSub>
                      </m:oMath>
                    </m:oMathPara>
                  </a14:m>
                  <a:endParaRPr lang="en-US" dirty="0"/>
                </a:p>
              </p:txBody>
            </p:sp>
          </mc:Choice>
          <mc:Fallback xmlns="">
            <p:sp>
              <p:nvSpPr>
                <p:cNvPr id="94" name="TextBox 93">
                  <a:extLst>
                    <a:ext uri="{FF2B5EF4-FFF2-40B4-BE49-F238E27FC236}">
                      <a16:creationId xmlns:a16="http://schemas.microsoft.com/office/drawing/2014/main" id="{A1090D95-F4FB-A745-9328-8DDFC420C59F}"/>
                    </a:ext>
                  </a:extLst>
                </p:cNvPr>
                <p:cNvSpPr txBox="1">
                  <a:spLocks noRot="1" noChangeAspect="1" noMove="1" noResize="1" noEditPoints="1" noAdjustHandles="1" noChangeArrowheads="1" noChangeShapeType="1" noTextEdit="1"/>
                </p:cNvSpPr>
                <p:nvPr/>
              </p:nvSpPr>
              <p:spPr>
                <a:xfrm>
                  <a:off x="3144639" y="1468471"/>
                  <a:ext cx="255968" cy="254475"/>
                </a:xfrm>
                <a:prstGeom prst="rect">
                  <a:avLst/>
                </a:prstGeom>
                <a:blipFill>
                  <a:blip r:embed="rId6"/>
                  <a:stretch>
                    <a:fillRect l="-22222" r="-27778"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62CF0E5-F7C9-694C-AC55-975073806523}"/>
                    </a:ext>
                  </a:extLst>
                </p:cNvPr>
                <p:cNvSpPr txBox="1"/>
                <p:nvPr/>
              </p:nvSpPr>
              <p:spPr>
                <a:xfrm>
                  <a:off x="3653821" y="1483490"/>
                  <a:ext cx="260780" cy="2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2</m:t>
                            </m:r>
                          </m:sub>
                        </m:sSub>
                      </m:oMath>
                    </m:oMathPara>
                  </a14:m>
                  <a:endParaRPr lang="en-US" dirty="0"/>
                </a:p>
              </p:txBody>
            </p:sp>
          </mc:Choice>
          <mc:Fallback xmlns="">
            <p:sp>
              <p:nvSpPr>
                <p:cNvPr id="95" name="TextBox 94">
                  <a:extLst>
                    <a:ext uri="{FF2B5EF4-FFF2-40B4-BE49-F238E27FC236}">
                      <a16:creationId xmlns:a16="http://schemas.microsoft.com/office/drawing/2014/main" id="{962CF0E5-F7C9-694C-AC55-975073806523}"/>
                    </a:ext>
                  </a:extLst>
                </p:cNvPr>
                <p:cNvSpPr txBox="1">
                  <a:spLocks noRot="1" noChangeAspect="1" noMove="1" noResize="1" noEditPoints="1" noAdjustHandles="1" noChangeArrowheads="1" noChangeShapeType="1" noTextEdit="1"/>
                </p:cNvSpPr>
                <p:nvPr/>
              </p:nvSpPr>
              <p:spPr>
                <a:xfrm>
                  <a:off x="3653821" y="1483490"/>
                  <a:ext cx="260780" cy="254475"/>
                </a:xfrm>
                <a:prstGeom prst="rect">
                  <a:avLst/>
                </a:prstGeom>
                <a:blipFill>
                  <a:blip r:embed="rId7"/>
                  <a:stretch>
                    <a:fillRect l="-22222" r="-222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21ED8F07-F522-C84A-B7CD-82F058F73575}"/>
                    </a:ext>
                  </a:extLst>
                </p:cNvPr>
                <p:cNvSpPr txBox="1"/>
                <p:nvPr/>
              </p:nvSpPr>
              <p:spPr>
                <a:xfrm>
                  <a:off x="4164671" y="1480069"/>
                  <a:ext cx="260780" cy="25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3</m:t>
                            </m:r>
                          </m:sub>
                        </m:sSub>
                      </m:oMath>
                    </m:oMathPara>
                  </a14:m>
                  <a:endParaRPr lang="en-US" dirty="0"/>
                </a:p>
              </p:txBody>
            </p:sp>
          </mc:Choice>
          <mc:Fallback xmlns="">
            <p:sp>
              <p:nvSpPr>
                <p:cNvPr id="96" name="TextBox 95">
                  <a:extLst>
                    <a:ext uri="{FF2B5EF4-FFF2-40B4-BE49-F238E27FC236}">
                      <a16:creationId xmlns:a16="http://schemas.microsoft.com/office/drawing/2014/main" id="{21ED8F07-F522-C84A-B7CD-82F058F73575}"/>
                    </a:ext>
                  </a:extLst>
                </p:cNvPr>
                <p:cNvSpPr txBox="1">
                  <a:spLocks noRot="1" noChangeAspect="1" noMove="1" noResize="1" noEditPoints="1" noAdjustHandles="1" noChangeArrowheads="1" noChangeShapeType="1" noTextEdit="1"/>
                </p:cNvSpPr>
                <p:nvPr/>
              </p:nvSpPr>
              <p:spPr>
                <a:xfrm>
                  <a:off x="4164671" y="1480069"/>
                  <a:ext cx="260780" cy="254475"/>
                </a:xfrm>
                <a:prstGeom prst="rect">
                  <a:avLst/>
                </a:prstGeom>
                <a:blipFill>
                  <a:blip r:embed="rId8"/>
                  <a:stretch>
                    <a:fillRect l="-23529" r="-29412" b="-25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B7EEE5EC-F705-0C42-B402-D946779EF7DF}"/>
                  </a:ext>
                </a:extLst>
              </p:cNvPr>
              <p:cNvSpPr txBox="1"/>
              <p:nvPr/>
            </p:nvSpPr>
            <p:spPr>
              <a:xfrm>
                <a:off x="6364914" y="1408430"/>
                <a:ext cx="4968493" cy="4524315"/>
              </a:xfrm>
              <a:prstGeom prst="rect">
                <a:avLst/>
              </a:prstGeom>
              <a:noFill/>
            </p:spPr>
            <p:txBody>
              <a:bodyPr wrap="square" rtlCol="0">
                <a:spAutoFit/>
              </a:bodyPr>
              <a:lstStyle/>
              <a:p>
                <a:r>
                  <a:rPr lang="en-US" sz="3200" dirty="0"/>
                  <a:t>Deep Q Learning:</a:t>
                </a:r>
              </a:p>
              <a:p>
                <a:endParaRPr lang="en-US" sz="3200" dirty="0"/>
              </a:p>
              <a:p>
                <a:pPr marL="457200" indent="-457200">
                  <a:buFont typeface="Arial" panose="020B0604020202020204" pitchFamily="34" charset="0"/>
                  <a:buChar char="•"/>
                </a:pPr>
                <a:r>
                  <a:rPr lang="en-US" sz="3200" dirty="0"/>
                  <a:t>Q function implemented as a deep neural network</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u="sng" dirty="0"/>
                  <a:t>Input</a:t>
                </a:r>
                <a:r>
                  <a:rPr lang="en-US" sz="3200" dirty="0"/>
                  <a:t>: state </a:t>
                </a:r>
                <a14:m>
                  <m:oMath xmlns:m="http://schemas.openxmlformats.org/officeDocument/2006/math">
                    <m:r>
                      <a:rPr lang="en-US" sz="3200" i="1" dirty="0" smtClean="0">
                        <a:latin typeface="Cambria Math" panose="02040503050406030204" pitchFamily="18" charset="0"/>
                      </a:rPr>
                      <m:t>𝑠</m:t>
                    </m:r>
                  </m:oMath>
                </a14:m>
                <a:endParaRPr lang="en-US" sz="3200" dirty="0"/>
              </a:p>
              <a:p>
                <a:pPr marL="457200" indent="-457200">
                  <a:buFont typeface="Arial" panose="020B0604020202020204" pitchFamily="34" charset="0"/>
                  <a:buChar char="•"/>
                </a:pPr>
                <a:endParaRPr lang="en-US" sz="3200" b="0" i="1" dirty="0">
                  <a:latin typeface="Cambria Math" panose="02040503050406030204" pitchFamily="18" charset="0"/>
                </a:endParaRPr>
              </a:p>
              <a:p>
                <a:pPr marL="457200" indent="-457200">
                  <a:buFont typeface="Arial" panose="020B0604020202020204" pitchFamily="34" charset="0"/>
                  <a:buChar char="•"/>
                </a:pPr>
                <a:r>
                  <a:rPr lang="en-US" sz="3200" b="0" u="sng" dirty="0"/>
                  <a:t>Output</a:t>
                </a:r>
                <a:r>
                  <a:rPr lang="en-US" sz="3200" b="0" dirty="0"/>
                  <a:t>: </a:t>
                </a:r>
                <a14:m>
                  <m:oMath xmlns:m="http://schemas.openxmlformats.org/officeDocument/2006/math">
                    <m:r>
                      <a:rPr lang="en-US" sz="3200" b="0" i="1" dirty="0" smtClean="0">
                        <a:latin typeface="Cambria Math" panose="02040503050406030204" pitchFamily="18" charset="0"/>
                      </a:rPr>
                      <m:t>𝑄</m:t>
                    </m:r>
                    <m:r>
                      <a:rPr lang="en-US" sz="3200" b="0" i="1" dirty="0" smtClean="0">
                        <a:latin typeface="Cambria Math" panose="02040503050406030204" pitchFamily="18" charset="0"/>
                      </a:rPr>
                      <m:t>(</m:t>
                    </m:r>
                    <m:r>
                      <a:rPr lang="en-US" sz="3200" b="0" i="1" dirty="0" err="1" smtClean="0">
                        <a:latin typeface="Cambria Math" panose="02040503050406030204" pitchFamily="18" charset="0"/>
                      </a:rPr>
                      <m:t>𝑠</m:t>
                    </m:r>
                    <m:r>
                      <a:rPr lang="en-US" sz="3200" b="0" i="1" dirty="0" err="1" smtClean="0">
                        <a:latin typeface="Cambria Math" panose="02040503050406030204" pitchFamily="18" charset="0"/>
                      </a:rPr>
                      <m:t>,</m:t>
                    </m:r>
                    <m:r>
                      <a:rPr lang="en-US" sz="3200" b="0" i="1" dirty="0" err="1" smtClean="0">
                        <a:latin typeface="Cambria Math" panose="02040503050406030204" pitchFamily="18" charset="0"/>
                      </a:rPr>
                      <m:t>𝑎</m:t>
                    </m:r>
                    <m:r>
                      <a:rPr lang="en-US" sz="3200" b="0" i="1" dirty="0" smtClean="0">
                        <a:latin typeface="Cambria Math" panose="02040503050406030204" pitchFamily="18" charset="0"/>
                      </a:rPr>
                      <m:t>)</m:t>
                    </m:r>
                    <m:r>
                      <a:rPr lang="en-US" sz="3200" i="1" dirty="0" smtClean="0">
                        <a:latin typeface="Cambria Math" panose="02040503050406030204" pitchFamily="18" charset="0"/>
                      </a:rPr>
                      <m:t> </m:t>
                    </m:r>
                  </m:oMath>
                </a14:m>
                <a:r>
                  <a:rPr lang="en-US" sz="3200" dirty="0"/>
                  <a:t>for each action </a:t>
                </a:r>
                <a14:m>
                  <m:oMath xmlns:m="http://schemas.openxmlformats.org/officeDocument/2006/math">
                    <m:r>
                      <a:rPr lang="en-US" sz="3200" b="0" i="1" smtClean="0">
                        <a:latin typeface="Cambria Math" panose="02040503050406030204" pitchFamily="18" charset="0"/>
                      </a:rPr>
                      <m:t>𝑎</m:t>
                    </m:r>
                    <m:r>
                      <a:rPr lang="en-US" sz="3200" b="0" i="1" smtClean="0">
                        <a:latin typeface="Cambria Math" panose="02040503050406030204" pitchFamily="18" charset="0"/>
                      </a:rPr>
                      <m:t>∈</m:t>
                    </m:r>
                    <m:r>
                      <a:rPr lang="en-US" sz="3200" b="0" i="1" smtClean="0">
                        <a:latin typeface="Cambria Math" panose="02040503050406030204" pitchFamily="18" charset="0"/>
                      </a:rPr>
                      <m:t>𝐴</m:t>
                    </m:r>
                  </m:oMath>
                </a14:m>
                <a:endParaRPr lang="en-US" sz="3200" dirty="0"/>
              </a:p>
            </p:txBody>
          </p:sp>
        </mc:Choice>
        <mc:Fallback xmlns="">
          <p:sp>
            <p:nvSpPr>
              <p:cNvPr id="129" name="TextBox 128">
                <a:extLst>
                  <a:ext uri="{FF2B5EF4-FFF2-40B4-BE49-F238E27FC236}">
                    <a16:creationId xmlns:a16="http://schemas.microsoft.com/office/drawing/2014/main" id="{B7EEE5EC-F705-0C42-B402-D946779EF7DF}"/>
                  </a:ext>
                </a:extLst>
              </p:cNvPr>
              <p:cNvSpPr txBox="1">
                <a:spLocks noRot="1" noChangeAspect="1" noMove="1" noResize="1" noEditPoints="1" noAdjustHandles="1" noChangeArrowheads="1" noChangeShapeType="1" noTextEdit="1"/>
              </p:cNvSpPr>
              <p:nvPr/>
            </p:nvSpPr>
            <p:spPr>
              <a:xfrm>
                <a:off x="6364914" y="1408430"/>
                <a:ext cx="4968493" cy="4524315"/>
              </a:xfrm>
              <a:prstGeom prst="rect">
                <a:avLst/>
              </a:prstGeom>
              <a:blipFill>
                <a:blip r:embed="rId9"/>
                <a:stretch>
                  <a:fillRect l="-3067" t="-1752" r="-123" b="-3639"/>
                </a:stretch>
              </a:blipFill>
            </p:spPr>
            <p:txBody>
              <a:bodyPr/>
              <a:lstStyle/>
              <a:p>
                <a:r>
                  <a:rPr lang="en-US">
                    <a:noFill/>
                  </a:rPr>
                  <a:t> </a:t>
                </a:r>
              </a:p>
            </p:txBody>
          </p:sp>
        </mc:Fallback>
      </mc:AlternateContent>
    </p:spTree>
    <p:extLst>
      <p:ext uri="{BB962C8B-B14F-4D97-AF65-F5344CB8AC3E}">
        <p14:creationId xmlns:p14="http://schemas.microsoft.com/office/powerpoint/2010/main" val="36354363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Related image">
            <a:extLst>
              <a:ext uri="{FF2B5EF4-FFF2-40B4-BE49-F238E27FC236}">
                <a16:creationId xmlns:a16="http://schemas.microsoft.com/office/drawing/2014/main" id="{FADC1BC7-CEC3-D842-95E0-DACCF2342A2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933" y="2656517"/>
            <a:ext cx="3813174" cy="214491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B8137A-BA09-1E44-B27D-F8C310D058C7}"/>
              </a:ext>
            </a:extLst>
          </p:cNvPr>
          <p:cNvSpPr>
            <a:spLocks noGrp="1"/>
          </p:cNvSpPr>
          <p:nvPr>
            <p:ph type="title"/>
          </p:nvPr>
        </p:nvSpPr>
        <p:spPr/>
        <p:txBody>
          <a:bodyPr>
            <a:noAutofit/>
          </a:bodyPr>
          <a:lstStyle/>
          <a:p>
            <a:pPr algn="l"/>
            <a:r>
              <a:rPr lang="en-US" sz="4000" u="sng" dirty="0"/>
              <a:t>Tradeoff</a:t>
            </a:r>
            <a:r>
              <a:rPr lang="en-US" sz="4000" dirty="0"/>
              <a:t>: more actions means greater flexibility, but also makes the problem more complex</a:t>
            </a:r>
          </a:p>
        </p:txBody>
      </p:sp>
      <p:pic>
        <p:nvPicPr>
          <p:cNvPr id="4" name="Picture 4" descr="Image result for iv fluid bag">
            <a:extLst>
              <a:ext uri="{FF2B5EF4-FFF2-40B4-BE49-F238E27FC236}">
                <a16:creationId xmlns:a16="http://schemas.microsoft.com/office/drawing/2014/main" id="{E934E7F6-7269-1E43-92B3-C23F8E9329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229" y="2373396"/>
            <a:ext cx="2045389" cy="36095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6" descr="https://imagesvc.timeincapp.com/v3/mm/image?url=https%3A%2F%2Ftimedotcom.files.wordpress.com%2F2017%2F03%2Fcgm.jpg&amp;w=800&amp;c=sc&amp;poi=face&amp;q=85">
            <a:extLst>
              <a:ext uri="{FF2B5EF4-FFF2-40B4-BE49-F238E27FC236}">
                <a16:creationId xmlns:a16="http://schemas.microsoft.com/office/drawing/2014/main" id="{CA10F975-CEB9-4E42-9F61-5D4250CC77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6725" y="2373396"/>
            <a:ext cx="4765675" cy="3175132"/>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42605706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609600" y="210843"/>
                <a:ext cx="10972800" cy="1143000"/>
              </a:xfrm>
            </p:spPr>
            <p:txBody>
              <a:bodyPr/>
              <a:lstStyle/>
              <a:p>
                <a:r>
                  <a:rPr lang="en-US" dirty="0"/>
                  <a:t>Actions </a:t>
                </a:r>
                <a14:m>
                  <m:oMath xmlns:m="http://schemas.openxmlformats.org/officeDocument/2006/math">
                    <m:r>
                      <a:rPr lang="en-US" i="1" dirty="0" smtClean="0">
                        <a:latin typeface="Cambria Math" panose="02040503050406030204" pitchFamily="18" charset="0"/>
                      </a:rPr>
                      <m:t>𝑎</m:t>
                    </m:r>
                    <m:r>
                      <a:rPr lang="en-US" i="1" baseline="-25000" dirty="0" smtClean="0">
                        <a:latin typeface="Cambria Math" panose="02040503050406030204" pitchFamily="18" charset="0"/>
                      </a:rPr>
                      <m:t>𝑡</m:t>
                    </m:r>
                  </m:oMath>
                </a14:m>
                <a:r>
                  <a:rPr lang="en-US" i="1" dirty="0"/>
                  <a:t>: </a:t>
                </a:r>
                <a:r>
                  <a:rPr lang="en-US" dirty="0"/>
                  <a:t>Sepsis Management</a:t>
                </a:r>
                <a:endParaRPr lang="en-US" i="1" baseline="-25000"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609600" y="210843"/>
                <a:ext cx="10972800" cy="1143000"/>
              </a:xfrm>
              <a:blipFill>
                <a:blip r:embed="rId2"/>
                <a:stretch>
                  <a:fillRect l="-1833" t="-8556" r="-1889" b="-28342"/>
                </a:stretch>
              </a:blipFill>
            </p:spPr>
            <p:txBody>
              <a:bodyPr/>
              <a:lstStyle/>
              <a:p>
                <a:r>
                  <a:rPr lang="en-US">
                    <a:noFill/>
                  </a:rPr>
                  <a:t> </a:t>
                </a:r>
              </a:p>
            </p:txBody>
          </p:sp>
        </mc:Fallback>
      </mc:AlternateContent>
      <p:sp>
        <p:nvSpPr>
          <p:cNvPr id="6" name="Content Placeholder 2"/>
          <p:cNvSpPr>
            <a:spLocks noGrp="1"/>
          </p:cNvSpPr>
          <p:nvPr>
            <p:ph idx="1"/>
          </p:nvPr>
        </p:nvSpPr>
        <p:spPr>
          <a:xfrm>
            <a:off x="609600" y="2133600"/>
            <a:ext cx="4902200" cy="3992564"/>
          </a:xfrm>
        </p:spPr>
        <p:txBody>
          <a:bodyPr>
            <a:normAutofit/>
          </a:bodyPr>
          <a:lstStyle/>
          <a:p>
            <a:pPr marL="0" indent="0" algn="ctr">
              <a:buNone/>
            </a:pPr>
            <a:r>
              <a:rPr lang="en-US" sz="3200" dirty="0">
                <a:solidFill>
                  <a:schemeClr val="tx1"/>
                </a:solidFill>
              </a:rPr>
              <a:t>Five IV fluid quantities: </a:t>
            </a:r>
          </a:p>
          <a:p>
            <a:pPr marL="0" indent="0" algn="ctr">
              <a:buNone/>
            </a:pPr>
            <a:r>
              <a:rPr lang="en-US" sz="3200" dirty="0">
                <a:solidFill>
                  <a:schemeClr val="tx1"/>
                </a:solidFill>
              </a:rPr>
              <a:t>{0, Quartile1, Q2, Q3, Q4}</a:t>
            </a:r>
          </a:p>
          <a:p>
            <a:pPr marL="0" indent="0" algn="ctr">
              <a:buNone/>
            </a:pPr>
            <a:r>
              <a:rPr lang="en-US" sz="5400" dirty="0">
                <a:solidFill>
                  <a:schemeClr val="tx1"/>
                </a:solidFill>
                <a:latin typeface="Times New Roman" panose="02020603050405020304" pitchFamily="18" charset="0"/>
                <a:cs typeface="Times New Roman" panose="02020603050405020304" pitchFamily="18" charset="0"/>
              </a:rPr>
              <a:t>×</a:t>
            </a:r>
            <a:endParaRPr lang="en-US" sz="5400" dirty="0">
              <a:solidFill>
                <a:schemeClr val="tx1"/>
              </a:solidFill>
            </a:endParaRPr>
          </a:p>
          <a:p>
            <a:pPr marL="0" indent="0" algn="ctr">
              <a:buNone/>
            </a:pPr>
            <a:r>
              <a:rPr lang="en-US" sz="3200" dirty="0">
                <a:solidFill>
                  <a:schemeClr val="tx1"/>
                </a:solidFill>
              </a:rPr>
              <a:t>Five vasopressor doses</a:t>
            </a:r>
          </a:p>
          <a:p>
            <a:pPr marL="0" indent="0" algn="ctr">
              <a:buNone/>
            </a:pPr>
            <a:r>
              <a:rPr lang="en-US" sz="3200" dirty="0">
                <a:solidFill>
                  <a:schemeClr val="tx1"/>
                </a:solidFill>
              </a:rPr>
              <a:t>{0, Quartile1, Q2, Q3, Q4}</a:t>
            </a:r>
          </a:p>
          <a:p>
            <a:pPr marL="0" indent="0" algn="ctr">
              <a:buNone/>
            </a:pPr>
            <a:endParaRPr lang="en-US" sz="3200" dirty="0">
              <a:solidFill>
                <a:schemeClr val="tx1"/>
              </a:solidFill>
            </a:endParaRPr>
          </a:p>
          <a:p>
            <a:pPr marL="0" indent="0">
              <a:buNone/>
            </a:pPr>
            <a:endParaRPr lang="en-US" sz="3200" dirty="0">
              <a:solidFill>
                <a:schemeClr val="tx1"/>
              </a:solidFill>
            </a:endParaRPr>
          </a:p>
        </p:txBody>
      </p:sp>
      <p:sp>
        <p:nvSpPr>
          <p:cNvPr id="4" name="Content Placeholder 2"/>
          <p:cNvSpPr txBox="1">
            <a:spLocks/>
          </p:cNvSpPr>
          <p:nvPr/>
        </p:nvSpPr>
        <p:spPr>
          <a:xfrm>
            <a:off x="6680200" y="2133600"/>
            <a:ext cx="5156200" cy="3454400"/>
          </a:xfrm>
          <a:prstGeom prst="rect">
            <a:avLst/>
          </a:prstGeom>
        </p:spPr>
        <p:txBody>
          <a:bodyPr vert="horz" lIns="91440" tIns="45720" rIns="91440" bIns="45720" rtlCol="0">
            <a:normAutofit fontScale="85000" lnSpcReduction="10000"/>
          </a:bodyPr>
          <a:lst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r>
              <a:rPr lang="en-US" sz="3200" dirty="0">
                <a:solidFill>
                  <a:schemeClr val="accent2">
                    <a:lumMod val="75000"/>
                  </a:schemeClr>
                </a:solidFill>
              </a:rPr>
              <a:t>Quartiles are defined based on the training dataset</a:t>
            </a:r>
          </a:p>
          <a:p>
            <a:endParaRPr lang="en-US" sz="3200" dirty="0">
              <a:solidFill>
                <a:schemeClr val="accent2">
                  <a:lumMod val="75000"/>
                </a:schemeClr>
              </a:solidFill>
            </a:endParaRPr>
          </a:p>
          <a:p>
            <a:r>
              <a:rPr lang="en-US" sz="3200" dirty="0">
                <a:solidFill>
                  <a:schemeClr val="accent2">
                    <a:lumMod val="75000"/>
                  </a:schemeClr>
                </a:solidFill>
              </a:rPr>
              <a:t>Example action:</a:t>
            </a:r>
          </a:p>
          <a:p>
            <a:pPr marL="0" indent="0">
              <a:buNone/>
            </a:pPr>
            <a:r>
              <a:rPr lang="en-US" sz="3200" dirty="0">
                <a:solidFill>
                  <a:schemeClr val="accent2">
                    <a:lumMod val="75000"/>
                  </a:schemeClr>
                </a:solidFill>
              </a:rPr>
              <a:t>    (Q2 fluid, 0 vasopressor)</a:t>
            </a:r>
          </a:p>
          <a:p>
            <a:pPr marL="0" indent="0">
              <a:buNone/>
            </a:pPr>
            <a:endParaRPr lang="en-US" sz="3200" dirty="0">
              <a:solidFill>
                <a:schemeClr val="accent2">
                  <a:lumMod val="75000"/>
                </a:schemeClr>
              </a:solidFill>
            </a:endParaRPr>
          </a:p>
          <a:p>
            <a:r>
              <a:rPr lang="en-US" sz="3200" dirty="0">
                <a:solidFill>
                  <a:schemeClr val="accent2">
                    <a:lumMod val="75000"/>
                  </a:schemeClr>
                </a:solidFill>
              </a:rPr>
              <a:t>25 possible actions</a:t>
            </a:r>
          </a:p>
        </p:txBody>
      </p:sp>
    </p:spTree>
    <p:extLst>
      <p:ext uri="{BB962C8B-B14F-4D97-AF65-F5344CB8AC3E}">
        <p14:creationId xmlns:p14="http://schemas.microsoft.com/office/powerpoint/2010/main" val="19387350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96AC-347E-5749-8C0B-1858DED7D81E}"/>
              </a:ext>
            </a:extLst>
          </p:cNvPr>
          <p:cNvSpPr>
            <a:spLocks noGrp="1"/>
          </p:cNvSpPr>
          <p:nvPr>
            <p:ph type="title"/>
          </p:nvPr>
        </p:nvSpPr>
        <p:spPr>
          <a:xfrm>
            <a:off x="7912227" y="987745"/>
            <a:ext cx="3583231" cy="3736922"/>
          </a:xfrm>
        </p:spPr>
        <p:txBody>
          <a:bodyPr/>
          <a:lstStyle/>
          <a:p>
            <a:r>
              <a:rPr lang="en-US" dirty="0"/>
              <a:t>The RL Paradigm</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8116F8B-E8A3-994A-B454-621CD53F2E2C}"/>
                  </a:ext>
                </a:extLst>
              </p:cNvPr>
              <p:cNvSpPr txBox="1"/>
              <p:nvPr/>
            </p:nvSpPr>
            <p:spPr>
              <a:xfrm>
                <a:off x="570272" y="440160"/>
                <a:ext cx="6636774" cy="4832092"/>
              </a:xfrm>
              <a:prstGeom prst="rect">
                <a:avLst/>
              </a:prstGeom>
              <a:noFill/>
            </p:spPr>
            <p:txBody>
              <a:bodyPr wrap="square" rtlCol="0">
                <a:spAutoFit/>
              </a:bodyPr>
              <a:lstStyle/>
              <a:p>
                <a:pPr marL="457200" indent="-457200">
                  <a:buFont typeface="Arial" panose="020B0604020202020204" pitchFamily="34" charset="0"/>
                  <a:buChar char="•"/>
                </a:pPr>
                <a:r>
                  <a:rPr lang="en-US" sz="2800" dirty="0"/>
                  <a:t>A set of </a:t>
                </a:r>
                <a:r>
                  <a:rPr lang="en-US" sz="2800" dirty="0">
                    <a:solidFill>
                      <a:schemeClr val="accent3"/>
                    </a:solidFill>
                  </a:rPr>
                  <a:t>states</a:t>
                </a:r>
                <a:r>
                  <a:rPr lang="en-US" sz="2800" dirty="0"/>
                  <a:t>: </a:t>
                </a:r>
                <a14:m>
                  <m:oMath xmlns:m="http://schemas.openxmlformats.org/officeDocument/2006/math">
                    <m:r>
                      <a:rPr lang="en-US" sz="2800" b="0" i="1">
                        <a:latin typeface="Cambria Math" panose="02040503050406030204" pitchFamily="18" charset="0"/>
                      </a:rPr>
                      <m:t>𝑆</m:t>
                    </m:r>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𝑠</m:t>
                        </m:r>
                      </m:e>
                      <m:sup>
                        <m:r>
                          <a:rPr lang="en-US" sz="2800" b="0" i="1">
                            <a:latin typeface="Cambria Math" panose="02040503050406030204" pitchFamily="18" charset="0"/>
                          </a:rPr>
                          <m:t>1</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𝑠</m:t>
                        </m:r>
                      </m:e>
                      <m:sup>
                        <m:r>
                          <a:rPr lang="en-US" sz="2800" b="0" i="1">
                            <a:latin typeface="Cambria Math" panose="02040503050406030204" pitchFamily="18" charset="0"/>
                          </a:rPr>
                          <m:t>2</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𝑠</m:t>
                        </m:r>
                      </m:e>
                      <m:sup>
                        <m:r>
                          <a:rPr lang="en-US" sz="2800" b="0" i="1">
                            <a:latin typeface="Cambria Math" panose="02040503050406030204" pitchFamily="18" charset="0"/>
                          </a:rPr>
                          <m:t>𝑛</m:t>
                        </m:r>
                      </m:sup>
                    </m:sSup>
                    <m:r>
                      <a:rPr lang="en-US" sz="2800" b="0" i="1">
                        <a:latin typeface="Cambria Math" panose="02040503050406030204" pitchFamily="18" charset="0"/>
                      </a:rPr>
                      <m:t>}</m:t>
                    </m:r>
                  </m:oMath>
                </a14:m>
                <a:endParaRPr lang="en-US" sz="2800" dirty="0"/>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 set of possible </a:t>
                </a:r>
                <a:r>
                  <a:rPr lang="en-US" sz="2800" dirty="0">
                    <a:solidFill>
                      <a:srgbClr val="D5007F"/>
                    </a:solidFill>
                  </a:rPr>
                  <a:t>actions</a:t>
                </a:r>
                <a:r>
                  <a:rPr lang="en-US" sz="2800" dirty="0"/>
                  <a:t>:</a:t>
                </a:r>
                <a:r>
                  <a:rPr lang="en-US" sz="2800" dirty="0">
                    <a:solidFill>
                      <a:srgbClr val="D5007F"/>
                    </a:solidFill>
                  </a:rPr>
                  <a:t> </a:t>
                </a:r>
                <a14:m>
                  <m:oMath xmlns:m="http://schemas.openxmlformats.org/officeDocument/2006/math">
                    <m:r>
                      <a:rPr lang="en-US" sz="2800" b="0" i="1">
                        <a:latin typeface="Cambria Math" panose="02040503050406030204" pitchFamily="18" charset="0"/>
                      </a:rPr>
                      <m:t>𝐴</m:t>
                    </m:r>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𝑎</m:t>
                        </m:r>
                      </m:e>
                      <m:sup>
                        <m:r>
                          <a:rPr lang="en-US" sz="2800" b="0" i="1">
                            <a:latin typeface="Cambria Math" panose="02040503050406030204" pitchFamily="18" charset="0"/>
                          </a:rPr>
                          <m:t>1</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𝑎</m:t>
                        </m:r>
                      </m:e>
                      <m:sup>
                        <m:r>
                          <a:rPr lang="en-US" sz="2800" b="0" i="1">
                            <a:latin typeface="Cambria Math" panose="02040503050406030204" pitchFamily="18" charset="0"/>
                          </a:rPr>
                          <m:t>2</m:t>
                        </m:r>
                      </m:sup>
                    </m:sSup>
                    <m:r>
                      <a:rPr lang="en-US" sz="2800" b="0" i="1">
                        <a:latin typeface="Cambria Math" panose="02040503050406030204" pitchFamily="18" charset="0"/>
                      </a:rPr>
                      <m:t>,…,</m:t>
                    </m:r>
                    <m:sSup>
                      <m:sSupPr>
                        <m:ctrlPr>
                          <a:rPr lang="en-US" sz="2800" i="1">
                            <a:latin typeface="Cambria Math" panose="02040503050406030204" pitchFamily="18" charset="0"/>
                          </a:rPr>
                        </m:ctrlPr>
                      </m:sSupPr>
                      <m:e>
                        <m:r>
                          <a:rPr lang="en-US" sz="2800" b="0" i="1">
                            <a:latin typeface="Cambria Math" panose="02040503050406030204" pitchFamily="18" charset="0"/>
                          </a:rPr>
                          <m:t>𝑎</m:t>
                        </m:r>
                      </m:e>
                      <m:sup>
                        <m:r>
                          <a:rPr lang="en-US" sz="2800" b="0" i="1">
                            <a:latin typeface="Cambria Math" panose="02040503050406030204" pitchFamily="18" charset="0"/>
                          </a:rPr>
                          <m:t>𝑚</m:t>
                        </m:r>
                      </m:sup>
                    </m:sSup>
                    <m:r>
                      <a:rPr lang="en-US" sz="2800" b="0" i="1">
                        <a:latin typeface="Cambria Math" panose="02040503050406030204" pitchFamily="18" charset="0"/>
                      </a:rPr>
                      <m:t>}</m:t>
                    </m:r>
                  </m:oMath>
                </a14:m>
                <a:endParaRPr lang="en-US" sz="2800" dirty="0"/>
              </a:p>
              <a:p>
                <a:pPr marL="457200" indent="-457200">
                  <a:buFont typeface="Arial" panose="020B0604020202020204" pitchFamily="34" charset="0"/>
                  <a:buChar char="•"/>
                </a:pPr>
                <a:endParaRPr lang="en-US" sz="2800" dirty="0">
                  <a:solidFill>
                    <a:srgbClr val="D5007F"/>
                  </a:solidFill>
                </a:endParaRPr>
              </a:p>
              <a:p>
                <a:pPr marL="457200" indent="-457200">
                  <a:buFont typeface="Arial" panose="020B0604020202020204" pitchFamily="34" charset="0"/>
                  <a:buChar char="•"/>
                </a:pPr>
                <a:r>
                  <a:rPr lang="en-US" sz="2800" b="1" dirty="0"/>
                  <a:t>A </a:t>
                </a:r>
                <a:r>
                  <a:rPr lang="en-US" sz="2800" b="1" dirty="0">
                    <a:solidFill>
                      <a:schemeClr val="accent4"/>
                    </a:solidFill>
                  </a:rPr>
                  <a:t>reward</a:t>
                </a:r>
                <a:r>
                  <a:rPr lang="en-US" sz="2800" b="1" dirty="0"/>
                  <a:t> </a:t>
                </a:r>
                <a14:m>
                  <m:oMath xmlns:m="http://schemas.openxmlformats.org/officeDocument/2006/math">
                    <m:r>
                      <a:rPr lang="en-US" sz="2800" b="1" i="1" smtClean="0">
                        <a:latin typeface="Cambria Math" panose="02040503050406030204" pitchFamily="18" charset="0"/>
                      </a:rPr>
                      <m:t>𝒓</m:t>
                    </m:r>
                    <m:d>
                      <m:dPr>
                        <m:ctrlPr>
                          <a:rPr lang="en-US" sz="2800" b="1" i="1" smtClean="0">
                            <a:latin typeface="Cambria Math" panose="02040503050406030204" pitchFamily="18" charset="0"/>
                          </a:rPr>
                        </m:ctrlPr>
                      </m:dPr>
                      <m:e>
                        <m:r>
                          <a:rPr lang="en-US" sz="2800" b="1" i="1" smtClean="0">
                            <a:latin typeface="Cambria Math" panose="02040503050406030204" pitchFamily="18" charset="0"/>
                          </a:rPr>
                          <m:t>𝒔</m:t>
                        </m:r>
                        <m:r>
                          <a:rPr lang="en-US" sz="2800" b="1" i="1" smtClean="0">
                            <a:latin typeface="Cambria Math" panose="02040503050406030204" pitchFamily="18" charset="0"/>
                          </a:rPr>
                          <m:t>,</m:t>
                        </m:r>
                        <m:r>
                          <a:rPr lang="en-US" sz="2800" b="1" i="1" smtClean="0">
                            <a:latin typeface="Cambria Math" panose="02040503050406030204" pitchFamily="18" charset="0"/>
                          </a:rPr>
                          <m:t>𝒂</m:t>
                        </m:r>
                        <m:r>
                          <a:rPr lang="en-US" sz="2800" b="1" i="1" smtClean="0">
                            <a:latin typeface="Cambria Math" panose="02040503050406030204" pitchFamily="18" charset="0"/>
                          </a:rPr>
                          <m:t>,</m:t>
                        </m:r>
                        <m:sSup>
                          <m:sSupPr>
                            <m:ctrlPr>
                              <a:rPr lang="en-US" sz="2800" b="1" i="1" smtClean="0">
                                <a:latin typeface="Cambria Math" panose="02040503050406030204" pitchFamily="18" charset="0"/>
                              </a:rPr>
                            </m:ctrlPr>
                          </m:sSupPr>
                          <m:e>
                            <m:r>
                              <a:rPr lang="en-US" sz="2800" b="1" i="1" smtClean="0">
                                <a:latin typeface="Cambria Math" panose="02040503050406030204" pitchFamily="18" charset="0"/>
                              </a:rPr>
                              <m:t>𝒔</m:t>
                            </m:r>
                          </m:e>
                          <m:sup>
                            <m:r>
                              <a:rPr lang="en-US" sz="2800" b="1" i="1" smtClean="0">
                                <a:latin typeface="Cambria Math" panose="02040503050406030204" pitchFamily="18" charset="0"/>
                              </a:rPr>
                              <m:t>′</m:t>
                            </m:r>
                          </m:sup>
                        </m:sSup>
                      </m:e>
                    </m:d>
                  </m:oMath>
                </a14:m>
                <a:r>
                  <a:rPr lang="en-US" sz="2800" b="1" dirty="0"/>
                  <a:t> for reaching state </a:t>
                </a:r>
                <a:r>
                  <a:rPr lang="en-US" sz="2800" b="1" i="1" dirty="0"/>
                  <a:t>s’</a:t>
                </a:r>
                <a:r>
                  <a:rPr lang="en-US" sz="2800" b="1" dirty="0"/>
                  <a:t> from state </a:t>
                </a:r>
                <a:r>
                  <a:rPr lang="en-US" sz="2800" b="1" i="1" dirty="0"/>
                  <a:t>s</a:t>
                </a:r>
                <a:r>
                  <a:rPr lang="en-US" sz="2800" b="1" dirty="0"/>
                  <a:t> after taking action </a:t>
                </a:r>
                <a:r>
                  <a:rPr lang="en-US" sz="2800" b="1" i="1" dirty="0"/>
                  <a:t>a</a:t>
                </a:r>
              </a:p>
              <a:p>
                <a:pPr marL="457200" indent="-457200">
                  <a:buFont typeface="Arial" panose="020B0604020202020204" pitchFamily="34" charset="0"/>
                  <a:buChar char="•"/>
                </a:pPr>
                <a:endParaRPr lang="en-US" sz="2800" dirty="0">
                  <a:solidFill>
                    <a:schemeClr val="accent4"/>
                  </a:solidFill>
                </a:endParaRPr>
              </a:p>
              <a:p>
                <a:pPr marL="457200" indent="-457200">
                  <a:buFont typeface="Arial" panose="020B0604020202020204" pitchFamily="34" charset="0"/>
                  <a:buChar char="•"/>
                </a:pPr>
                <a:r>
                  <a:rPr lang="en-US" sz="2800" dirty="0"/>
                  <a:t>(sometimes) A model </a:t>
                </a:r>
                <a14:m>
                  <m:oMath xmlns:m="http://schemas.openxmlformats.org/officeDocument/2006/math">
                    <m:r>
                      <a:rPr lang="en-US" sz="2800" b="0" i="1" smtClean="0">
                        <a:latin typeface="Cambria Math" panose="02040503050406030204" pitchFamily="18" charset="0"/>
                      </a:rPr>
                      <m:t>𝑃</m:t>
                    </m:r>
                    <m:d>
                      <m:dPr>
                        <m:ctrlPr>
                          <a:rPr lang="en-US" sz="2800" i="1">
                            <a:latin typeface="Cambria Math" panose="02040503050406030204" pitchFamily="18" charset="0"/>
                          </a:rPr>
                        </m:ctrlPr>
                      </m:dPr>
                      <m:e>
                        <m:r>
                          <a:rPr lang="en-US" sz="2800" i="1">
                            <a:latin typeface="Cambria Math" panose="02040503050406030204" pitchFamily="18" charset="0"/>
                          </a:rPr>
                          <m:t>𝑠</m:t>
                        </m:r>
                        <m:r>
                          <a:rPr lang="en-US" sz="2800" i="1">
                            <a:latin typeface="Cambria Math" panose="02040503050406030204" pitchFamily="18" charset="0"/>
                          </a:rPr>
                          <m:t>,</m:t>
                        </m:r>
                        <m:r>
                          <a:rPr lang="en-US" sz="2800" i="1">
                            <a:latin typeface="Cambria Math" panose="02040503050406030204" pitchFamily="18" charset="0"/>
                          </a:rPr>
                          <m:t>𝑎</m:t>
                        </m:r>
                        <m:r>
                          <a:rPr lang="en-US" sz="2800" i="1">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𝑠</m:t>
                            </m:r>
                          </m:e>
                          <m:sup>
                            <m:r>
                              <a:rPr lang="en-US" sz="2800" i="1">
                                <a:latin typeface="Cambria Math" panose="02040503050406030204" pitchFamily="18" charset="0"/>
                              </a:rPr>
                              <m:t>′</m:t>
                            </m:r>
                          </m:sup>
                        </m:sSup>
                      </m:e>
                    </m:d>
                    <m:r>
                      <a:rPr lang="en-US" sz="2800" i="1">
                        <a:latin typeface="Cambria Math" panose="02040503050406030204" pitchFamily="18" charset="0"/>
                      </a:rPr>
                      <m:t> </m:t>
                    </m:r>
                  </m:oMath>
                </a14:m>
                <a:r>
                  <a:rPr lang="en-US" sz="2800" dirty="0"/>
                  <a:t>that describes the </a:t>
                </a:r>
                <a:r>
                  <a:rPr lang="en-US" sz="2800" dirty="0">
                    <a:solidFill>
                      <a:schemeClr val="accent5"/>
                    </a:solidFill>
                  </a:rPr>
                  <a:t>probability</a:t>
                </a:r>
                <a:r>
                  <a:rPr lang="en-US" sz="2800" dirty="0"/>
                  <a:t> of reaching state </a:t>
                </a:r>
                <a:r>
                  <a:rPr lang="en-US" sz="2800" i="1" dirty="0"/>
                  <a:t>s’</a:t>
                </a:r>
                <a:r>
                  <a:rPr lang="en-US" sz="2800" dirty="0"/>
                  <a:t> from state </a:t>
                </a:r>
                <a:r>
                  <a:rPr lang="en-US" sz="2800" i="1" dirty="0"/>
                  <a:t>s</a:t>
                </a:r>
                <a:r>
                  <a:rPr lang="en-US" sz="2800" dirty="0"/>
                  <a:t> after taking action </a:t>
                </a:r>
                <a:r>
                  <a:rPr lang="en-US" sz="2800" i="1" dirty="0"/>
                  <a:t>a</a:t>
                </a:r>
              </a:p>
            </p:txBody>
          </p:sp>
        </mc:Choice>
        <mc:Fallback xmlns="">
          <p:sp>
            <p:nvSpPr>
              <p:cNvPr id="4" name="TextBox 3">
                <a:extLst>
                  <a:ext uri="{FF2B5EF4-FFF2-40B4-BE49-F238E27FC236}">
                    <a16:creationId xmlns:a16="http://schemas.microsoft.com/office/drawing/2014/main" id="{D8116F8B-E8A3-994A-B454-621CD53F2E2C}"/>
                  </a:ext>
                </a:extLst>
              </p:cNvPr>
              <p:cNvSpPr txBox="1">
                <a:spLocks noRot="1" noChangeAspect="1" noMove="1" noResize="1" noEditPoints="1" noAdjustHandles="1" noChangeArrowheads="1" noChangeShapeType="1" noTextEdit="1"/>
              </p:cNvSpPr>
              <p:nvPr/>
            </p:nvSpPr>
            <p:spPr>
              <a:xfrm>
                <a:off x="570272" y="440160"/>
                <a:ext cx="6636774" cy="4832092"/>
              </a:xfrm>
              <a:prstGeom prst="rect">
                <a:avLst/>
              </a:prstGeom>
              <a:blipFill>
                <a:blip r:embed="rId3"/>
                <a:stretch>
                  <a:fillRect l="-1654" t="-1135" b="-26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87B77FC-1270-F949-A1DA-3DA5932DFC59}"/>
                  </a:ext>
                </a:extLst>
              </p:cNvPr>
              <p:cNvSpPr txBox="1"/>
              <p:nvPr/>
            </p:nvSpPr>
            <p:spPr>
              <a:xfrm>
                <a:off x="2743796" y="5748156"/>
                <a:ext cx="6960047" cy="492443"/>
              </a:xfrm>
              <a:prstGeom prst="rect">
                <a:avLst/>
              </a:prstGeom>
              <a:noFill/>
            </p:spPr>
            <p:txBody>
              <a:bodyPr wrap="none" lIns="0" tIns="0" rIns="0" bIns="0" rtlCol="0">
                <a:spAutoFit/>
              </a:bodyPr>
              <a:lstStyle/>
              <a:p>
                <a14:m>
                  <m:oMath xmlns:m="http://schemas.openxmlformats.org/officeDocument/2006/math">
                    <m:r>
                      <a:rPr lang="en-US" sz="3200" i="1">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r>
                          <a:rPr lang="en-US" sz="3200" i="1">
                            <a:solidFill>
                              <a:schemeClr val="accent3"/>
                            </a:solidFill>
                            <a:latin typeface="Cambria Math" panose="02040503050406030204" pitchFamily="18" charset="0"/>
                          </a:rPr>
                          <m:t>−1</m:t>
                        </m:r>
                      </m:sub>
                    </m:sSub>
                    <m:r>
                      <a:rPr lang="en-US" sz="3200" i="1">
                        <a:latin typeface="Cambria Math" panose="02040503050406030204" pitchFamily="18" charset="0"/>
                      </a:rPr>
                      <m:t>   </m:t>
                    </m:r>
                    <m:sSub>
                      <m:sSubPr>
                        <m:ctrlPr>
                          <a:rPr lang="en-US" sz="3200" i="1" smtClean="0">
                            <a:solidFill>
                              <a:srgbClr val="D5007F"/>
                            </a:solidFill>
                            <a:latin typeface="Cambria Math" panose="02040503050406030204" pitchFamily="18" charset="0"/>
                          </a:rPr>
                        </m:ctrlPr>
                      </m:sSubPr>
                      <m:e>
                        <m:r>
                          <a:rPr lang="en-US" sz="3200" i="1">
                            <a:solidFill>
                              <a:srgbClr val="D5007F"/>
                            </a:solidFill>
                            <a:latin typeface="Cambria Math" panose="02040503050406030204" pitchFamily="18" charset="0"/>
                          </a:rPr>
                          <m:t>𝑎</m:t>
                        </m:r>
                      </m:e>
                      <m:sub>
                        <m:r>
                          <a:rPr lang="en-US" sz="3200" i="1">
                            <a:solidFill>
                              <a:srgbClr val="D5007F"/>
                            </a:solidFill>
                            <a:latin typeface="Cambria Math" panose="02040503050406030204" pitchFamily="18" charset="0"/>
                          </a:rPr>
                          <m:t>𝑡</m:t>
                        </m:r>
                        <m:r>
                          <a:rPr lang="en-US" sz="3200" i="1">
                            <a:solidFill>
                              <a:srgbClr val="D5007F"/>
                            </a:solidFill>
                            <a:latin typeface="Cambria Math" panose="02040503050406030204" pitchFamily="18" charset="0"/>
                          </a:rPr>
                          <m:t>−1</m:t>
                        </m:r>
                      </m:sub>
                    </m:sSub>
                    <m:r>
                      <a:rPr lang="en-US" sz="3200" i="1">
                        <a:solidFill>
                          <a:schemeClr val="accent2"/>
                        </a:solidFill>
                        <a:latin typeface="Cambria Math" panose="02040503050406030204" pitchFamily="18" charset="0"/>
                      </a:rPr>
                      <m:t>   </m:t>
                    </m:r>
                    <m:sSub>
                      <m:sSubPr>
                        <m:ctrlPr>
                          <a:rPr lang="en-US" sz="3200" i="1" smtClean="0">
                            <a:solidFill>
                              <a:schemeClr val="accent4"/>
                            </a:solidFill>
                            <a:latin typeface="Cambria Math" panose="02040503050406030204" pitchFamily="18" charset="0"/>
                          </a:rPr>
                        </m:ctrlPr>
                      </m:sSubPr>
                      <m:e>
                        <m:r>
                          <a:rPr lang="en-US" sz="3200" i="1">
                            <a:solidFill>
                              <a:schemeClr val="accent4"/>
                            </a:solidFill>
                            <a:latin typeface="Cambria Math" panose="02040503050406030204" pitchFamily="18" charset="0"/>
                          </a:rPr>
                          <m:t>𝑟</m:t>
                        </m:r>
                      </m:e>
                      <m:sub>
                        <m:r>
                          <a:rPr lang="en-US" sz="3200" i="1">
                            <a:solidFill>
                              <a:schemeClr val="accent4"/>
                            </a:solidFill>
                            <a:latin typeface="Cambria Math" panose="02040503050406030204" pitchFamily="18" charset="0"/>
                          </a:rPr>
                          <m:t>𝑡</m:t>
                        </m:r>
                        <m:r>
                          <a:rPr lang="en-US" sz="3200" i="1">
                            <a:solidFill>
                              <a:schemeClr val="accent4"/>
                            </a:solidFill>
                            <a:latin typeface="Cambria Math" panose="02040503050406030204" pitchFamily="18" charset="0"/>
                          </a:rPr>
                          <m:t>−1</m:t>
                        </m:r>
                      </m:sub>
                    </m:sSub>
                    <m:r>
                      <a:rPr lang="en-US" sz="3200" i="1">
                        <a:solidFill>
                          <a:schemeClr val="accent4"/>
                        </a:solidFill>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 </m:t>
                        </m:r>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sub>
                    </m:sSub>
                    <m:r>
                      <a:rPr lang="en-US" sz="3200" i="1">
                        <a:solidFill>
                          <a:schemeClr val="accent3"/>
                        </a:solidFill>
                        <a:latin typeface="Cambria Math" panose="02040503050406030204" pitchFamily="18" charset="0"/>
                      </a:rPr>
                      <m:t>   </m:t>
                    </m:r>
                    <m:sSub>
                      <m:sSubPr>
                        <m:ctrlPr>
                          <a:rPr lang="en-US" sz="3200" i="1" smtClean="0">
                            <a:solidFill>
                              <a:srgbClr val="D5007F"/>
                            </a:solidFill>
                            <a:latin typeface="Cambria Math" panose="02040503050406030204" pitchFamily="18" charset="0"/>
                          </a:rPr>
                        </m:ctrlPr>
                      </m:sSubPr>
                      <m:e>
                        <m:r>
                          <a:rPr lang="en-US" sz="3200" i="1">
                            <a:solidFill>
                              <a:srgbClr val="D5007F"/>
                            </a:solidFill>
                            <a:latin typeface="Cambria Math" panose="02040503050406030204" pitchFamily="18" charset="0"/>
                          </a:rPr>
                          <m:t>𝑎</m:t>
                        </m:r>
                      </m:e>
                      <m:sub>
                        <m:r>
                          <a:rPr lang="en-US" sz="3200" i="1">
                            <a:solidFill>
                              <a:srgbClr val="D5007F"/>
                            </a:solidFill>
                            <a:latin typeface="Cambria Math" panose="02040503050406030204" pitchFamily="18" charset="0"/>
                          </a:rPr>
                          <m:t>𝑡</m:t>
                        </m:r>
                      </m:sub>
                    </m:sSub>
                    <m:r>
                      <a:rPr lang="en-US" sz="3200" i="1">
                        <a:solidFill>
                          <a:srgbClr val="D5007F"/>
                        </a:solidFill>
                        <a:latin typeface="Cambria Math" panose="02040503050406030204" pitchFamily="18" charset="0"/>
                      </a:rPr>
                      <m:t> </m:t>
                    </m:r>
                    <m:r>
                      <a:rPr lang="en-US" sz="3200" i="1">
                        <a:latin typeface="Cambria Math" panose="02040503050406030204" pitchFamily="18" charset="0"/>
                      </a:rPr>
                      <m:t>  </m:t>
                    </m:r>
                    <m:sSub>
                      <m:sSubPr>
                        <m:ctrlPr>
                          <a:rPr lang="en-US" sz="3200" i="1" smtClean="0">
                            <a:solidFill>
                              <a:schemeClr val="accent4"/>
                            </a:solidFill>
                            <a:latin typeface="Cambria Math" panose="02040503050406030204" pitchFamily="18" charset="0"/>
                          </a:rPr>
                        </m:ctrlPr>
                      </m:sSubPr>
                      <m:e>
                        <m:r>
                          <a:rPr lang="en-US" sz="3200" i="1">
                            <a:solidFill>
                              <a:schemeClr val="accent4"/>
                            </a:solidFill>
                            <a:latin typeface="Cambria Math" panose="02040503050406030204" pitchFamily="18" charset="0"/>
                          </a:rPr>
                          <m:t>𝑟</m:t>
                        </m:r>
                      </m:e>
                      <m:sub>
                        <m:r>
                          <a:rPr lang="en-US" sz="3200" i="1">
                            <a:solidFill>
                              <a:schemeClr val="accent4"/>
                            </a:solidFill>
                            <a:latin typeface="Cambria Math" panose="02040503050406030204" pitchFamily="18" charset="0"/>
                          </a:rPr>
                          <m:t>𝑡</m:t>
                        </m:r>
                      </m:sub>
                    </m:sSub>
                    <m:r>
                      <a:rPr lang="en-US" sz="3200" i="1">
                        <a:solidFill>
                          <a:schemeClr val="accent3"/>
                        </a:solidFill>
                        <a:latin typeface="Cambria Math" panose="02040503050406030204" pitchFamily="18" charset="0"/>
                      </a:rPr>
                      <m:t> </m:t>
                    </m:r>
                    <m:r>
                      <a:rPr lang="en-US" sz="3200" i="1">
                        <a:latin typeface="Cambria Math" panose="02040503050406030204" pitchFamily="18" charset="0"/>
                      </a:rPr>
                      <m:t> </m:t>
                    </m:r>
                    <m:sSub>
                      <m:sSubPr>
                        <m:ctrlPr>
                          <a:rPr lang="en-US" sz="3200" i="1" smtClean="0">
                            <a:solidFill>
                              <a:schemeClr val="accent3"/>
                            </a:solidFill>
                            <a:latin typeface="Cambria Math" panose="02040503050406030204" pitchFamily="18" charset="0"/>
                          </a:rPr>
                        </m:ctrlPr>
                      </m:sSubPr>
                      <m:e>
                        <m:r>
                          <a:rPr lang="en-US" sz="3200" i="1">
                            <a:solidFill>
                              <a:schemeClr val="accent3"/>
                            </a:solidFill>
                            <a:latin typeface="Cambria Math" panose="02040503050406030204" pitchFamily="18" charset="0"/>
                          </a:rPr>
                          <m:t> </m:t>
                        </m:r>
                        <m:r>
                          <a:rPr lang="en-US" sz="3200" i="1">
                            <a:solidFill>
                              <a:schemeClr val="accent3"/>
                            </a:solidFill>
                            <a:latin typeface="Cambria Math" panose="02040503050406030204" pitchFamily="18" charset="0"/>
                          </a:rPr>
                          <m:t>𝑠</m:t>
                        </m:r>
                      </m:e>
                      <m:sub>
                        <m:r>
                          <a:rPr lang="en-US" sz="3200" i="1">
                            <a:solidFill>
                              <a:schemeClr val="accent3"/>
                            </a:solidFill>
                            <a:latin typeface="Cambria Math" panose="02040503050406030204" pitchFamily="18" charset="0"/>
                          </a:rPr>
                          <m:t>𝑡</m:t>
                        </m:r>
                        <m:r>
                          <a:rPr lang="en-US" sz="3200" i="1">
                            <a:solidFill>
                              <a:schemeClr val="accent3"/>
                            </a:solidFill>
                            <a:latin typeface="Cambria Math" panose="02040503050406030204" pitchFamily="18" charset="0"/>
                          </a:rPr>
                          <m:t>+1</m:t>
                        </m:r>
                      </m:sub>
                    </m:sSub>
                    <m:r>
                      <a:rPr lang="en-US" sz="3200" i="1">
                        <a:solidFill>
                          <a:schemeClr val="accent3"/>
                        </a:solidFill>
                        <a:latin typeface="Cambria Math" panose="02040503050406030204" pitchFamily="18" charset="0"/>
                      </a:rPr>
                      <m:t> </m:t>
                    </m:r>
                    <m:r>
                      <a:rPr lang="en-US" sz="3200" i="1">
                        <a:latin typeface="Cambria Math" panose="02040503050406030204" pitchFamily="18" charset="0"/>
                      </a:rPr>
                      <m:t>… </m:t>
                    </m:r>
                  </m:oMath>
                </a14:m>
                <a:r>
                  <a:rPr lang="en-US" sz="3200" dirty="0"/>
                  <a:t>  </a:t>
                </a:r>
              </a:p>
            </p:txBody>
          </p:sp>
        </mc:Choice>
        <mc:Fallback xmlns="">
          <p:sp>
            <p:nvSpPr>
              <p:cNvPr id="5" name="TextBox 4">
                <a:extLst>
                  <a:ext uri="{FF2B5EF4-FFF2-40B4-BE49-F238E27FC236}">
                    <a16:creationId xmlns:a16="http://schemas.microsoft.com/office/drawing/2014/main" id="{887B77FC-1270-F949-A1DA-3DA5932DFC59}"/>
                  </a:ext>
                </a:extLst>
              </p:cNvPr>
              <p:cNvSpPr txBox="1">
                <a:spLocks noRot="1" noChangeAspect="1" noMove="1" noResize="1" noEditPoints="1" noAdjustHandles="1" noChangeArrowheads="1" noChangeShapeType="1" noTextEdit="1"/>
              </p:cNvSpPr>
              <p:nvPr/>
            </p:nvSpPr>
            <p:spPr>
              <a:xfrm>
                <a:off x="2743796" y="5748156"/>
                <a:ext cx="6960047" cy="492443"/>
              </a:xfrm>
              <a:prstGeom prst="rect">
                <a:avLst/>
              </a:prstGeom>
              <a:blipFill>
                <a:blip r:embed="rId4"/>
                <a:stretch>
                  <a:fillRect l="-547" t="-7692" b="-35897"/>
                </a:stretch>
              </a:blipFill>
            </p:spPr>
            <p:txBody>
              <a:bodyPr/>
              <a:lstStyle/>
              <a:p>
                <a:r>
                  <a:rPr lang="en-US">
                    <a:noFill/>
                  </a:rPr>
                  <a:t> </a:t>
                </a:r>
              </a:p>
            </p:txBody>
          </p:sp>
        </mc:Fallback>
      </mc:AlternateContent>
    </p:spTree>
    <p:extLst>
      <p:ext uri="{BB962C8B-B14F-4D97-AF65-F5344CB8AC3E}">
        <p14:creationId xmlns:p14="http://schemas.microsoft.com/office/powerpoint/2010/main" val="42238121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ndpit.bmj.com/graphics/2016/sepsisSOTA/sepsis-v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599" y="224057"/>
            <a:ext cx="6070631" cy="37637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092481"/>
            <a:ext cx="10149015" cy="338554"/>
          </a:xfrm>
          <a:prstGeom prst="rect">
            <a:avLst/>
          </a:prstGeom>
        </p:spPr>
        <p:txBody>
          <a:bodyPr wrap="square">
            <a:spAutoFit/>
          </a:bodyPr>
          <a:lstStyle/>
          <a:p>
            <a:r>
              <a:rPr lang="en-US" sz="1600" dirty="0">
                <a:solidFill>
                  <a:srgbClr val="222222"/>
                </a:solidFill>
                <a:latin typeface="Arial" panose="020B0604020202020204" pitchFamily="34" charset="0"/>
              </a:rPr>
              <a:t>Gotts JE, </a:t>
            </a:r>
            <a:r>
              <a:rPr lang="en-US" sz="1600" dirty="0" err="1">
                <a:solidFill>
                  <a:srgbClr val="222222"/>
                </a:solidFill>
                <a:latin typeface="Arial" panose="020B0604020202020204" pitchFamily="34" charset="0"/>
              </a:rPr>
              <a:t>Matthay</a:t>
            </a:r>
            <a:r>
              <a:rPr lang="en-US" sz="1600" dirty="0">
                <a:solidFill>
                  <a:srgbClr val="222222"/>
                </a:solidFill>
                <a:latin typeface="Arial" panose="020B0604020202020204" pitchFamily="34" charset="0"/>
              </a:rPr>
              <a:t> MA. Sepsis: pathophysiology and clinical management. </a:t>
            </a:r>
            <a:r>
              <a:rPr lang="en-US" sz="1600" dirty="0" err="1">
                <a:solidFill>
                  <a:srgbClr val="222222"/>
                </a:solidFill>
                <a:latin typeface="Arial" panose="020B0604020202020204" pitchFamily="34" charset="0"/>
              </a:rPr>
              <a:t>bmj</a:t>
            </a:r>
            <a:r>
              <a:rPr lang="en-US" sz="1600" dirty="0">
                <a:solidFill>
                  <a:srgbClr val="222222"/>
                </a:solidFill>
                <a:latin typeface="Arial" panose="020B0604020202020204" pitchFamily="34" charset="0"/>
              </a:rPr>
              <a:t>. 2016 May 23;353(i1585).</a:t>
            </a:r>
            <a:endParaRPr lang="en-US" sz="1600" dirty="0"/>
          </a:p>
        </p:txBody>
      </p:sp>
      <p:sp>
        <p:nvSpPr>
          <p:cNvPr id="4" name="Rectangle 3">
            <a:extLst>
              <a:ext uri="{FF2B5EF4-FFF2-40B4-BE49-F238E27FC236}">
                <a16:creationId xmlns:a16="http://schemas.microsoft.com/office/drawing/2014/main" id="{3A65FE46-DE34-9E4D-A33E-F4F5AFB0A143}"/>
              </a:ext>
            </a:extLst>
          </p:cNvPr>
          <p:cNvSpPr/>
          <p:nvPr/>
        </p:nvSpPr>
        <p:spPr>
          <a:xfrm>
            <a:off x="692164" y="4378445"/>
            <a:ext cx="4889500" cy="1323439"/>
          </a:xfrm>
          <a:prstGeom prst="rect">
            <a:avLst/>
          </a:prstGeom>
        </p:spPr>
        <p:txBody>
          <a:bodyPr wrap="square">
            <a:spAutoFit/>
          </a:bodyPr>
          <a:lstStyle/>
          <a:p>
            <a:r>
              <a:rPr lang="en-US" sz="2000" dirty="0">
                <a:solidFill>
                  <a:srgbClr val="333333"/>
                </a:solidFill>
                <a:latin typeface="interfaceregular"/>
              </a:rPr>
              <a:t>“Uncertainties still exist regarding the optimal type of fluid, the optimal volume, </a:t>
            </a:r>
            <a:r>
              <a:rPr lang="en-US" sz="2000" b="1" dirty="0">
                <a:solidFill>
                  <a:srgbClr val="333333"/>
                </a:solidFill>
                <a:latin typeface="interfaceregular"/>
              </a:rPr>
              <a:t>and the best way to monitor the response to therapy</a:t>
            </a:r>
            <a:r>
              <a:rPr lang="en-US" sz="2000" dirty="0">
                <a:solidFill>
                  <a:srgbClr val="333333"/>
                </a:solidFill>
                <a:latin typeface="interfaceregular"/>
              </a:rPr>
              <a:t>.”</a:t>
            </a:r>
            <a:endParaRPr lang="en-US" sz="2000" dirty="0"/>
          </a:p>
        </p:txBody>
      </p:sp>
      <p:sp>
        <p:nvSpPr>
          <p:cNvPr id="6" name="Rectangle 5"/>
          <p:cNvSpPr/>
          <p:nvPr/>
        </p:nvSpPr>
        <p:spPr>
          <a:xfrm>
            <a:off x="6604000" y="611138"/>
            <a:ext cx="4876800" cy="5016758"/>
          </a:xfrm>
          <a:prstGeom prst="rect">
            <a:avLst/>
          </a:prstGeom>
        </p:spPr>
        <p:txBody>
          <a:bodyPr wrap="square">
            <a:spAutoFit/>
          </a:bodyPr>
          <a:lstStyle/>
          <a:p>
            <a:r>
              <a:rPr lang="en-US" sz="2000" b="1" dirty="0"/>
              <a:t>Clinician</a:t>
            </a:r>
            <a:r>
              <a:rPr lang="en-US" sz="2000" dirty="0"/>
              <a:t> goals: </a:t>
            </a:r>
            <a:r>
              <a:rPr lang="en-US" sz="2000" u="sng" dirty="0"/>
              <a:t>keep the patient stable</a:t>
            </a:r>
            <a:r>
              <a:rPr lang="en-US" sz="2000" dirty="0"/>
              <a:t>.</a:t>
            </a:r>
          </a:p>
          <a:p>
            <a:endParaRPr lang="en-US" sz="2000" dirty="0"/>
          </a:p>
          <a:p>
            <a:pPr marL="285750" indent="-285750">
              <a:buFontTx/>
              <a:buChar char="-"/>
            </a:pPr>
            <a:r>
              <a:rPr lang="en-US" sz="2000" dirty="0">
                <a:solidFill>
                  <a:srgbClr val="333333"/>
                </a:solidFill>
              </a:rPr>
              <a:t>central venous pressure (8-12 mm Hg)</a:t>
            </a:r>
          </a:p>
          <a:p>
            <a:pPr marL="285750" indent="-285750">
              <a:buFontTx/>
              <a:buChar char="-"/>
            </a:pPr>
            <a:r>
              <a:rPr lang="en-US" sz="2000" dirty="0">
                <a:solidFill>
                  <a:srgbClr val="333333"/>
                </a:solidFill>
              </a:rPr>
              <a:t>mean arterial pressure (65-90 mm Hg)</a:t>
            </a:r>
          </a:p>
          <a:p>
            <a:pPr marL="285750" indent="-285750">
              <a:buFontTx/>
              <a:buChar char="-"/>
            </a:pPr>
            <a:r>
              <a:rPr lang="en-US" sz="2000" dirty="0">
                <a:solidFill>
                  <a:srgbClr val="333333"/>
                </a:solidFill>
              </a:rPr>
              <a:t>urine output (0.5 mL/kg/h)</a:t>
            </a:r>
          </a:p>
          <a:p>
            <a:pPr marL="285750" indent="-285750">
              <a:buFontTx/>
              <a:buChar char="-"/>
            </a:pPr>
            <a:r>
              <a:rPr lang="en-US" sz="2000" dirty="0">
                <a:solidFill>
                  <a:srgbClr val="333333"/>
                </a:solidFill>
              </a:rPr>
              <a:t>central venous oxygen saturation (70%)</a:t>
            </a:r>
          </a:p>
          <a:p>
            <a:pPr marL="285750" indent="-285750">
              <a:buFontTx/>
              <a:buChar char="-"/>
            </a:pPr>
            <a:endParaRPr lang="en-US" sz="2000" dirty="0">
              <a:solidFill>
                <a:srgbClr val="333333"/>
              </a:solidFill>
            </a:endParaRPr>
          </a:p>
          <a:p>
            <a:endParaRPr lang="en-US" sz="2000" dirty="0"/>
          </a:p>
          <a:p>
            <a:r>
              <a:rPr lang="en-US" sz="2000" b="1" dirty="0"/>
              <a:t>RL</a:t>
            </a:r>
            <a:r>
              <a:rPr lang="en-US" sz="2000" dirty="0"/>
              <a:t> goals: </a:t>
            </a:r>
            <a:r>
              <a:rPr lang="en-US" sz="2000" u="sng" dirty="0"/>
              <a:t>optimize the outcome</a:t>
            </a:r>
          </a:p>
          <a:p>
            <a:endParaRPr lang="en-US" sz="2000" dirty="0"/>
          </a:p>
          <a:p>
            <a:pPr marL="285750" indent="-285750">
              <a:buFontTx/>
              <a:buChar char="-"/>
            </a:pPr>
            <a:r>
              <a:rPr lang="en-US" sz="2000" dirty="0">
                <a:solidFill>
                  <a:srgbClr val="333333"/>
                </a:solidFill>
              </a:rPr>
              <a:t>prevent death</a:t>
            </a:r>
          </a:p>
          <a:p>
            <a:pPr marL="285750" indent="-285750">
              <a:buFontTx/>
              <a:buChar char="-"/>
            </a:pPr>
            <a:r>
              <a:rPr lang="en-US" sz="2000" dirty="0">
                <a:solidFill>
                  <a:srgbClr val="333333"/>
                </a:solidFill>
              </a:rPr>
              <a:t>prevent</a:t>
            </a:r>
            <a:r>
              <a:rPr lang="en-US" sz="2000" dirty="0"/>
              <a:t> organ damage</a:t>
            </a:r>
          </a:p>
          <a:p>
            <a:pPr marL="285750" indent="-285750">
              <a:buFontTx/>
              <a:buChar char="-"/>
            </a:pPr>
            <a:endParaRPr lang="en-US" sz="2000" dirty="0"/>
          </a:p>
          <a:p>
            <a:endParaRPr lang="en-US" sz="2000" dirty="0"/>
          </a:p>
          <a:p>
            <a:r>
              <a:rPr lang="en-US" sz="2000" b="1" dirty="0"/>
              <a:t>-&gt; The RL algorithm chooses actions that maximize expected reward over time</a:t>
            </a:r>
          </a:p>
        </p:txBody>
      </p:sp>
    </p:spTree>
    <p:extLst>
      <p:ext uri="{BB962C8B-B14F-4D97-AF65-F5344CB8AC3E}">
        <p14:creationId xmlns:p14="http://schemas.microsoft.com/office/powerpoint/2010/main" val="95858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7" y="424513"/>
            <a:ext cx="4520665"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Medical Decision-Making</a:t>
            </a:r>
          </a:p>
        </p:txBody>
      </p:sp>
      <p:sp>
        <p:nvSpPr>
          <p:cNvPr id="3" name="TextBox 2">
            <a:extLst>
              <a:ext uri="{FF2B5EF4-FFF2-40B4-BE49-F238E27FC236}">
                <a16:creationId xmlns:a16="http://schemas.microsoft.com/office/drawing/2014/main" id="{82173461-8977-764F-88DE-ED8B11A0AADD}"/>
              </a:ext>
            </a:extLst>
          </p:cNvPr>
          <p:cNvSpPr txBox="1"/>
          <p:nvPr/>
        </p:nvSpPr>
        <p:spPr>
          <a:xfrm>
            <a:off x="567889" y="2390083"/>
            <a:ext cx="3243714" cy="3539430"/>
          </a:xfrm>
          <a:prstGeom prst="rect">
            <a:avLst/>
          </a:prstGeom>
          <a:noFill/>
        </p:spPr>
        <p:txBody>
          <a:bodyPr wrap="square" rtlCol="0">
            <a:spAutoFit/>
          </a:bodyPr>
          <a:lstStyle/>
          <a:p>
            <a:r>
              <a:rPr lang="en-US" sz="2800" dirty="0"/>
              <a:t>An </a:t>
            </a:r>
            <a:r>
              <a:rPr lang="en-US" sz="2800" dirty="0">
                <a:solidFill>
                  <a:srgbClr val="0070C0"/>
                </a:solidFill>
              </a:rPr>
              <a:t>agent</a:t>
            </a:r>
            <a:r>
              <a:rPr lang="en-US" sz="2800" dirty="0"/>
              <a:t> </a:t>
            </a:r>
          </a:p>
          <a:p>
            <a:endParaRPr lang="en-US" sz="2800" dirty="0"/>
          </a:p>
          <a:p>
            <a:r>
              <a:rPr lang="en-US" sz="2800" dirty="0"/>
              <a:t>takes </a:t>
            </a:r>
            <a:r>
              <a:rPr lang="en-US" sz="2800" dirty="0">
                <a:solidFill>
                  <a:srgbClr val="D5007F"/>
                </a:solidFill>
              </a:rPr>
              <a:t>actions</a:t>
            </a:r>
          </a:p>
          <a:p>
            <a:endParaRPr lang="en-US" sz="2800" dirty="0"/>
          </a:p>
          <a:p>
            <a:r>
              <a:rPr lang="en-US" sz="2800" dirty="0"/>
              <a:t>based on the </a:t>
            </a:r>
            <a:r>
              <a:rPr lang="en-US" sz="2800" dirty="0">
                <a:solidFill>
                  <a:schemeClr val="accent3"/>
                </a:solidFill>
              </a:rPr>
              <a:t>state</a:t>
            </a:r>
            <a:r>
              <a:rPr lang="en-US" sz="2800" dirty="0"/>
              <a:t> of a system</a:t>
            </a:r>
          </a:p>
          <a:p>
            <a:endParaRPr lang="en-US" sz="2800" dirty="0"/>
          </a:p>
          <a:p>
            <a:r>
              <a:rPr lang="en-US" sz="2800" dirty="0"/>
              <a:t>to maximize </a:t>
            </a:r>
            <a:r>
              <a:rPr lang="en-US" sz="2800" dirty="0">
                <a:solidFill>
                  <a:schemeClr val="accent4"/>
                </a:solidFill>
              </a:rPr>
              <a:t>reward</a:t>
            </a:r>
          </a:p>
        </p:txBody>
      </p:sp>
    </p:spTree>
    <p:extLst>
      <p:ext uri="{BB962C8B-B14F-4D97-AF65-F5344CB8AC3E}">
        <p14:creationId xmlns:p14="http://schemas.microsoft.com/office/powerpoint/2010/main" val="30470744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Primary objective: prevent mortality</a:t>
            </a:r>
          </a:p>
        </p:txBody>
      </p:sp>
      <p:sp>
        <p:nvSpPr>
          <p:cNvPr id="3" name="Content Placeholder 2"/>
          <p:cNvSpPr>
            <a:spLocks noGrp="1"/>
          </p:cNvSpPr>
          <p:nvPr>
            <p:ph idx="1"/>
          </p:nvPr>
        </p:nvSpPr>
        <p:spPr>
          <a:xfrm>
            <a:off x="609600" y="2425700"/>
            <a:ext cx="10553700" cy="3700464"/>
          </a:xfrm>
        </p:spPr>
        <p:txBody>
          <a:bodyPr/>
          <a:lstStyle/>
          <a:p>
            <a:r>
              <a:rPr lang="en-US" dirty="0"/>
              <a:t>Should this be the only goal?</a:t>
            </a:r>
          </a:p>
          <a:p>
            <a:endParaRPr lang="en-US" dirty="0"/>
          </a:p>
          <a:p>
            <a:r>
              <a:rPr lang="en-US" dirty="0"/>
              <a:t>We want to optimize patient outcomes, but follow-up data is not available</a:t>
            </a:r>
          </a:p>
        </p:txBody>
      </p:sp>
    </p:spTree>
    <p:extLst>
      <p:ext uri="{BB962C8B-B14F-4D97-AF65-F5344CB8AC3E}">
        <p14:creationId xmlns:p14="http://schemas.microsoft.com/office/powerpoint/2010/main" val="12739041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0570FE-C00F-DE41-B043-52F80104BB71}"/>
              </a:ext>
            </a:extLst>
          </p:cNvPr>
          <p:cNvSpPr txBox="1">
            <a:spLocks/>
          </p:cNvSpPr>
          <p:nvPr/>
        </p:nvSpPr>
        <p:spPr>
          <a:xfrm>
            <a:off x="320714" y="274639"/>
            <a:ext cx="10972800" cy="1143000"/>
          </a:xfrm>
          <a:prstGeom prst="rect">
            <a:avLst/>
          </a:prstGeom>
        </p:spPr>
        <p:txBody>
          <a:bodyPr>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algn="l"/>
            <a:r>
              <a:rPr lang="en-US" sz="3200" dirty="0"/>
              <a:t>Additional Goal: Prevent Organ Dysfunction</a:t>
            </a:r>
          </a:p>
          <a:p>
            <a:pPr algn="l"/>
            <a:r>
              <a:rPr lang="en-US" sz="3200" dirty="0"/>
              <a:t>-&gt; SOFA Score (0-24)</a:t>
            </a:r>
          </a:p>
        </p:txBody>
      </p:sp>
      <p:pic>
        <p:nvPicPr>
          <p:cNvPr id="4" name="Picture 3">
            <a:extLst>
              <a:ext uri="{FF2B5EF4-FFF2-40B4-BE49-F238E27FC236}">
                <a16:creationId xmlns:a16="http://schemas.microsoft.com/office/drawing/2014/main" id="{E47134D0-8567-7E45-9132-0250A32D3022}"/>
              </a:ext>
            </a:extLst>
          </p:cNvPr>
          <p:cNvPicPr>
            <a:picLocks noChangeAspect="1"/>
          </p:cNvPicPr>
          <p:nvPr/>
        </p:nvPicPr>
        <p:blipFill>
          <a:blip r:embed="rId3"/>
          <a:stretch>
            <a:fillRect/>
          </a:stretch>
        </p:blipFill>
        <p:spPr>
          <a:xfrm>
            <a:off x="320714" y="1527386"/>
            <a:ext cx="8830100" cy="4138569"/>
          </a:xfrm>
          <a:prstGeom prst="rect">
            <a:avLst/>
          </a:prstGeom>
        </p:spPr>
      </p:pic>
      <p:pic>
        <p:nvPicPr>
          <p:cNvPr id="6" name="Picture 5">
            <a:extLst>
              <a:ext uri="{FF2B5EF4-FFF2-40B4-BE49-F238E27FC236}">
                <a16:creationId xmlns:a16="http://schemas.microsoft.com/office/drawing/2014/main" id="{2CD250DF-04CF-F348-BB30-3ABE0231E7D6}"/>
              </a:ext>
            </a:extLst>
          </p:cNvPr>
          <p:cNvPicPr>
            <a:picLocks noChangeAspect="1"/>
          </p:cNvPicPr>
          <p:nvPr/>
        </p:nvPicPr>
        <p:blipFill>
          <a:blip r:embed="rId4"/>
          <a:stretch>
            <a:fillRect/>
          </a:stretch>
        </p:blipFill>
        <p:spPr>
          <a:xfrm>
            <a:off x="9428558" y="164892"/>
            <a:ext cx="2433658" cy="6063520"/>
          </a:xfrm>
          <a:prstGeom prst="rect">
            <a:avLst/>
          </a:prstGeom>
        </p:spPr>
      </p:pic>
      <p:sp>
        <p:nvSpPr>
          <p:cNvPr id="7" name="Rectangle 6">
            <a:extLst>
              <a:ext uri="{FF2B5EF4-FFF2-40B4-BE49-F238E27FC236}">
                <a16:creationId xmlns:a16="http://schemas.microsoft.com/office/drawing/2014/main" id="{EF9CFC81-D6BC-184B-8ABF-18D46D3B4B35}"/>
              </a:ext>
            </a:extLst>
          </p:cNvPr>
          <p:cNvSpPr/>
          <p:nvPr/>
        </p:nvSpPr>
        <p:spPr>
          <a:xfrm>
            <a:off x="320714" y="5775702"/>
            <a:ext cx="8666132" cy="646331"/>
          </a:xfrm>
          <a:prstGeom prst="rect">
            <a:avLst/>
          </a:prstGeom>
        </p:spPr>
        <p:txBody>
          <a:bodyPr wrap="square">
            <a:spAutoFit/>
          </a:bodyPr>
          <a:lstStyle/>
          <a:p>
            <a:r>
              <a:rPr lang="en-US" dirty="0">
                <a:solidFill>
                  <a:srgbClr val="333333"/>
                </a:solidFill>
                <a:latin typeface="Guardian TextSans Web"/>
              </a:rPr>
              <a:t>Ferreira FL, Bota DP, </a:t>
            </a:r>
            <a:r>
              <a:rPr lang="en-US" dirty="0" err="1">
                <a:solidFill>
                  <a:srgbClr val="333333"/>
                </a:solidFill>
                <a:latin typeface="Guardian TextSans Web"/>
              </a:rPr>
              <a:t>Bross</a:t>
            </a:r>
            <a:r>
              <a:rPr lang="en-US" dirty="0">
                <a:solidFill>
                  <a:srgbClr val="333333"/>
                </a:solidFill>
                <a:latin typeface="Guardian TextSans Web"/>
              </a:rPr>
              <a:t> A, </a:t>
            </a:r>
            <a:r>
              <a:rPr lang="en-US" dirty="0" err="1">
                <a:solidFill>
                  <a:srgbClr val="333333"/>
                </a:solidFill>
                <a:latin typeface="Guardian TextSans Web"/>
              </a:rPr>
              <a:t>Mélot</a:t>
            </a:r>
            <a:r>
              <a:rPr lang="en-US" dirty="0">
                <a:solidFill>
                  <a:srgbClr val="333333"/>
                </a:solidFill>
                <a:latin typeface="Guardian TextSans Web"/>
              </a:rPr>
              <a:t> C, Vincent J. Serial Evaluation of the SOFA Score to Predict Outcome in Critically Ill Patients. </a:t>
            </a:r>
            <a:r>
              <a:rPr lang="en-US" i="1" dirty="0">
                <a:solidFill>
                  <a:srgbClr val="333333"/>
                </a:solidFill>
                <a:latin typeface="Guardian TextSans Web"/>
              </a:rPr>
              <a:t>JAMA.</a:t>
            </a:r>
            <a:r>
              <a:rPr lang="en-US" dirty="0">
                <a:solidFill>
                  <a:srgbClr val="333333"/>
                </a:solidFill>
                <a:latin typeface="Guardian TextSans Web"/>
              </a:rPr>
              <a:t> 2001;286(14):1754–1758.</a:t>
            </a:r>
            <a:endParaRPr lang="en-US" dirty="0"/>
          </a:p>
        </p:txBody>
      </p:sp>
    </p:spTree>
    <p:extLst>
      <p:ext uri="{BB962C8B-B14F-4D97-AF65-F5344CB8AC3E}">
        <p14:creationId xmlns:p14="http://schemas.microsoft.com/office/powerpoint/2010/main" val="27881579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0A9AC8-CD0C-3946-8124-985431587E1F}"/>
              </a:ext>
            </a:extLst>
          </p:cNvPr>
          <p:cNvSpPr>
            <a:spLocks noGrp="1"/>
          </p:cNvSpPr>
          <p:nvPr>
            <p:ph idx="1"/>
          </p:nvPr>
        </p:nvSpPr>
        <p:spPr/>
        <p:txBody>
          <a:bodyPr>
            <a:normAutofit fontScale="62500" lnSpcReduction="20000"/>
          </a:bodyPr>
          <a:lstStyle/>
          <a:p>
            <a:endParaRPr lang="en-US" b="1" dirty="0">
              <a:solidFill>
                <a:schemeClr val="accent2"/>
              </a:solidFill>
            </a:endParaRPr>
          </a:p>
          <a:p>
            <a:r>
              <a:rPr lang="en-US" b="1" dirty="0">
                <a:solidFill>
                  <a:schemeClr val="accent2"/>
                </a:solidFill>
              </a:rPr>
              <a:t>Receive a large reward if the patient survives, and a large penalty if they die</a:t>
            </a:r>
          </a:p>
          <a:p>
            <a:endParaRPr lang="en-US" b="1" dirty="0">
              <a:solidFill>
                <a:schemeClr val="accent2"/>
              </a:solidFill>
            </a:endParaRPr>
          </a:p>
          <a:p>
            <a:r>
              <a:rPr lang="en-US" b="1" dirty="0">
                <a:solidFill>
                  <a:schemeClr val="accent2"/>
                </a:solidFill>
              </a:rPr>
              <a:t>Receive a penalty if the SOFA score remains greater than zero</a:t>
            </a:r>
          </a:p>
          <a:p>
            <a:endParaRPr lang="en-US" b="1" dirty="0">
              <a:solidFill>
                <a:schemeClr val="accent2"/>
              </a:solidFill>
            </a:endParaRPr>
          </a:p>
          <a:p>
            <a:r>
              <a:rPr lang="en-US" b="1" dirty="0">
                <a:solidFill>
                  <a:schemeClr val="accent2"/>
                </a:solidFill>
              </a:rPr>
              <a:t>Receive an additional penalty/reward proportional to the increase/decrease in the SOFA score</a:t>
            </a:r>
          </a:p>
          <a:p>
            <a:endParaRPr lang="en-US" b="1" dirty="0">
              <a:solidFill>
                <a:schemeClr val="accent2"/>
              </a:solidFill>
            </a:endParaRPr>
          </a:p>
          <a:p>
            <a:r>
              <a:rPr lang="en-US" b="1" dirty="0">
                <a:solidFill>
                  <a:schemeClr val="accent2"/>
                </a:solidFill>
              </a:rPr>
              <a:t>Receive an additional penalty/reward proportional to the increase/decrease in lactate</a:t>
            </a:r>
            <a:endParaRPr lang="en-US" b="1" baseline="-25000" dirty="0">
              <a:solidFill>
                <a:schemeClr val="accent2"/>
              </a:solidFill>
            </a:endParaRPr>
          </a:p>
          <a:p>
            <a:endParaRPr lang="en-US" dirty="0"/>
          </a:p>
        </p:txBody>
      </p:sp>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C3F418F4-1DD8-5B47-AC05-8F5EBF8C65E9}"/>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Reward </a:t>
                </a:r>
                <a14:m>
                  <m:oMath xmlns:m="http://schemas.openxmlformats.org/officeDocument/2006/math">
                    <m:r>
                      <a:rPr lang="en-US" i="1" dirty="0" smtClean="0">
                        <a:latin typeface="Cambria Math" panose="02040503050406030204" pitchFamily="18" charset="0"/>
                      </a:rPr>
                      <m:t>𝑟</m:t>
                    </m:r>
                    <m:r>
                      <a:rPr lang="en-US" i="1" baseline="-25000" dirty="0" err="1" smtClean="0">
                        <a:latin typeface="Cambria Math" panose="02040503050406030204" pitchFamily="18" charset="0"/>
                      </a:rPr>
                      <m:t>𝑡</m:t>
                    </m:r>
                  </m:oMath>
                </a14:m>
                <a:r>
                  <a:rPr lang="en-US" dirty="0"/>
                  <a:t>:</a:t>
                </a:r>
                <a:r>
                  <a:rPr lang="en-US" baseline="-25000" dirty="0"/>
                  <a:t> </a:t>
                </a:r>
                <a:r>
                  <a:rPr lang="en-US" dirty="0"/>
                  <a:t>Sepsis Management</a:t>
                </a:r>
              </a:p>
            </p:txBody>
          </p:sp>
        </mc:Choice>
        <mc:Fallback xmlns="">
          <p:sp>
            <p:nvSpPr>
              <p:cNvPr id="4" name="Title 1">
                <a:extLst>
                  <a:ext uri="{FF2B5EF4-FFF2-40B4-BE49-F238E27FC236}">
                    <a16:creationId xmlns:a16="http://schemas.microsoft.com/office/drawing/2014/main" id="{C3F418F4-1DD8-5B47-AC05-8F5EBF8C65E9}"/>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2"/>
                <a:stretch>
                  <a:fillRect l="-1852" t="-14286" r="-1736" b="-20879"/>
                </a:stretch>
              </a:blipFill>
            </p:spPr>
            <p:txBody>
              <a:bodyPr/>
              <a:lstStyle/>
              <a:p>
                <a:r>
                  <a:rPr lang="en-US">
                    <a:noFill/>
                  </a:rPr>
                  <a:t> </a:t>
                </a:r>
              </a:p>
            </p:txBody>
          </p:sp>
        </mc:Fallback>
      </mc:AlternateContent>
    </p:spTree>
    <p:extLst>
      <p:ext uri="{BB962C8B-B14F-4D97-AF65-F5344CB8AC3E}">
        <p14:creationId xmlns:p14="http://schemas.microsoft.com/office/powerpoint/2010/main" val="2598664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F848C92-9659-F64F-99E6-A731F020A26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Reward </a:t>
                </a:r>
                <a14:m>
                  <m:oMath xmlns:m="http://schemas.openxmlformats.org/officeDocument/2006/math">
                    <m:r>
                      <a:rPr lang="en-US" i="1" dirty="0" smtClean="0">
                        <a:latin typeface="Cambria Math" panose="02040503050406030204" pitchFamily="18" charset="0"/>
                      </a:rPr>
                      <m:t>𝑟</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4" name="Title 1">
                <a:extLst>
                  <a:ext uri="{FF2B5EF4-FFF2-40B4-BE49-F238E27FC236}">
                    <a16:creationId xmlns:a16="http://schemas.microsoft.com/office/drawing/2014/main" id="{4F848C92-9659-F64F-99E6-A731F020A26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4"/>
                <a:stretch>
                  <a:fillRect t="-14894" b="-21277"/>
                </a:stretch>
              </a:blipFill>
            </p:spPr>
            <p:txBody>
              <a:bodyPr/>
              <a:lstStyle/>
              <a:p>
                <a:r>
                  <a:rPr lang="en-US">
                    <a:noFill/>
                  </a:rPr>
                  <a:t> </a:t>
                </a:r>
              </a:p>
            </p:txBody>
          </p:sp>
        </mc:Fallback>
      </mc:AlternateContent>
      <p:sp>
        <p:nvSpPr>
          <p:cNvPr id="2" name="Rectangle 1"/>
          <p:cNvSpPr/>
          <p:nvPr/>
        </p:nvSpPr>
        <p:spPr>
          <a:xfrm>
            <a:off x="1173959" y="5823034"/>
            <a:ext cx="6096000" cy="253916"/>
          </a:xfrm>
          <a:prstGeom prst="rect">
            <a:avLst/>
          </a:prstGeom>
        </p:spPr>
        <p:txBody>
          <a:bodyPr>
            <a:spAutoFit/>
          </a:bodyPr>
          <a:lstStyle/>
          <a:p>
            <a:r>
              <a:rPr lang="en-US" sz="1050" dirty="0">
                <a:hlinkClick r:id="rId5"/>
              </a:rPr>
              <a:t>https://medium.com/@justin_d_lawler/continuous-glucose-monitoring-the-first-four-weeks-7a6aa5fdb06e</a:t>
            </a:r>
            <a:endParaRPr lang="en-US" sz="1050" dirty="0"/>
          </a:p>
        </p:txBody>
      </p:sp>
      <p:sp>
        <p:nvSpPr>
          <p:cNvPr id="3" name="Rectangle 2"/>
          <p:cNvSpPr/>
          <p:nvPr/>
        </p:nvSpPr>
        <p:spPr>
          <a:xfrm>
            <a:off x="330200" y="2349500"/>
            <a:ext cx="9469120" cy="1689100"/>
          </a:xfrm>
          <a:prstGeom prst="rect">
            <a:avLst/>
          </a:prstGeom>
          <a:solidFill>
            <a:schemeClr val="accent6">
              <a:alpha val="2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r"/>
            <a:r>
              <a:rPr lang="en-US" b="1" dirty="0">
                <a:solidFill>
                  <a:schemeClr val="accent6">
                    <a:lumMod val="50000"/>
                  </a:schemeClr>
                </a:solidFill>
              </a:rPr>
              <a:t>hyperglycemia</a:t>
            </a:r>
          </a:p>
        </p:txBody>
      </p:sp>
      <p:sp>
        <p:nvSpPr>
          <p:cNvPr id="7" name="Rectangle 6"/>
          <p:cNvSpPr/>
          <p:nvPr/>
        </p:nvSpPr>
        <p:spPr>
          <a:xfrm>
            <a:off x="330200" y="4815840"/>
            <a:ext cx="9469120" cy="670560"/>
          </a:xfrm>
          <a:prstGeom prst="rect">
            <a:avLst/>
          </a:prstGeom>
          <a:solidFill>
            <a:schemeClr val="accent2">
              <a:alpha val="2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r"/>
            <a:r>
              <a:rPr lang="en-US" b="1" dirty="0">
                <a:solidFill>
                  <a:schemeClr val="accent2">
                    <a:lumMod val="50000"/>
                  </a:schemeClr>
                </a:solidFill>
              </a:rPr>
              <a:t>hypoglycemia</a:t>
            </a:r>
          </a:p>
        </p:txBody>
      </p:sp>
      <p:sp>
        <p:nvSpPr>
          <p:cNvPr id="8" name="Rectangle 7"/>
          <p:cNvSpPr/>
          <p:nvPr/>
        </p:nvSpPr>
        <p:spPr>
          <a:xfrm>
            <a:off x="330200" y="4038600"/>
            <a:ext cx="9469120" cy="777240"/>
          </a:xfrm>
          <a:prstGeom prst="rect">
            <a:avLst/>
          </a:prstGeom>
          <a:solidFill>
            <a:schemeClr val="accent3">
              <a:alpha val="2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err="1">
                <a:solidFill>
                  <a:schemeClr val="accent3">
                    <a:lumMod val="50000"/>
                  </a:schemeClr>
                </a:solidFill>
              </a:rPr>
              <a:t>normoglycemia</a:t>
            </a:r>
            <a:endParaRPr lang="en-US" b="1" dirty="0">
              <a:solidFill>
                <a:schemeClr val="accent3">
                  <a:lumMod val="50000"/>
                </a:schemeClr>
              </a:solidFill>
            </a:endParaRPr>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cxnSp>
        <p:nvCxnSpPr>
          <p:cNvPr id="9" name="Straight Arrow Connector 8"/>
          <p:cNvCxnSpPr/>
          <p:nvPr/>
        </p:nvCxnSpPr>
        <p:spPr>
          <a:xfrm>
            <a:off x="1173959" y="2103119"/>
            <a:ext cx="3291840" cy="0"/>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14" name="Straight Arrow Connector 13"/>
          <p:cNvCxnSpPr/>
          <p:nvPr/>
        </p:nvCxnSpPr>
        <p:spPr>
          <a:xfrm flipV="1">
            <a:off x="5080000" y="2103119"/>
            <a:ext cx="2326640" cy="1"/>
          </a:xfrm>
          <a:prstGeom prst="straightConnector1">
            <a:avLst/>
          </a:prstGeom>
          <a:ln w="3810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a:off x="2496938" y="1444674"/>
                <a:ext cx="64588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accent3"/>
                              </a:solidFill>
                              <a:latin typeface="Cambria Math" panose="02040503050406030204" pitchFamily="18" charset="0"/>
                            </a:rPr>
                          </m:ctrlPr>
                        </m:sSubPr>
                        <m:e>
                          <m:r>
                            <a:rPr lang="en-US" sz="3200" b="0" i="1" smtClean="0">
                              <a:solidFill>
                                <a:schemeClr val="accent3"/>
                              </a:solidFill>
                              <a:latin typeface="Cambria Math" panose="02040503050406030204" pitchFamily="18" charset="0"/>
                            </a:rPr>
                            <m:t>𝜏</m:t>
                          </m:r>
                        </m:e>
                        <m:sub>
                          <m:r>
                            <a:rPr lang="en-US" sz="3200" b="0" i="1" smtClean="0">
                              <a:solidFill>
                                <a:schemeClr val="accent3"/>
                              </a:solidFill>
                              <a:latin typeface="Cambria Math" panose="02040503050406030204" pitchFamily="18" charset="0"/>
                            </a:rPr>
                            <m:t>1</m:t>
                          </m:r>
                        </m:sub>
                      </m:sSub>
                    </m:oMath>
                  </m:oMathPara>
                </a14:m>
                <a:endParaRPr lang="en-US" sz="3200" dirty="0">
                  <a:solidFill>
                    <a:schemeClr val="accent3"/>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2496938" y="1444674"/>
                <a:ext cx="645882"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920379" y="1444674"/>
                <a:ext cx="655371"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accent3"/>
                              </a:solidFill>
                              <a:latin typeface="Cambria Math" panose="02040503050406030204" pitchFamily="18" charset="0"/>
                            </a:rPr>
                          </m:ctrlPr>
                        </m:sSubPr>
                        <m:e>
                          <m:r>
                            <a:rPr lang="en-US" sz="3200" b="0" i="1" smtClean="0">
                              <a:solidFill>
                                <a:schemeClr val="accent3"/>
                              </a:solidFill>
                              <a:latin typeface="Cambria Math" panose="02040503050406030204" pitchFamily="18" charset="0"/>
                            </a:rPr>
                            <m:t>𝜏</m:t>
                          </m:r>
                        </m:e>
                        <m:sub>
                          <m:r>
                            <a:rPr lang="en-US" sz="3200" b="0" i="1" smtClean="0">
                              <a:solidFill>
                                <a:schemeClr val="accent3"/>
                              </a:solidFill>
                              <a:latin typeface="Cambria Math" panose="02040503050406030204" pitchFamily="18" charset="0"/>
                            </a:rPr>
                            <m:t>3</m:t>
                          </m:r>
                        </m:sub>
                      </m:sSub>
                    </m:oMath>
                  </m:oMathPara>
                </a14:m>
                <a:endParaRPr lang="en-US" sz="3200" dirty="0">
                  <a:solidFill>
                    <a:schemeClr val="accent3"/>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920379" y="1444674"/>
                <a:ext cx="655371"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9951720" y="4165610"/>
                <a:ext cx="217937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0" smtClean="0">
                          <a:solidFill>
                            <a:schemeClr val="accent3"/>
                          </a:solidFill>
                          <a:latin typeface="Cambria Math" panose="02040503050406030204" pitchFamily="18" charset="0"/>
                        </a:rPr>
                        <m:t>0∗</m:t>
                      </m:r>
                      <m:d>
                        <m:dPr>
                          <m:ctrlPr>
                            <a:rPr lang="en-US" sz="2800" i="1" smtClean="0">
                              <a:solidFill>
                                <a:schemeClr val="accent3"/>
                              </a:solidFill>
                              <a:latin typeface="Cambria Math" panose="02040503050406030204" pitchFamily="18" charset="0"/>
                            </a:rPr>
                          </m:ctrlPr>
                        </m:dPr>
                        <m:e>
                          <m:sSub>
                            <m:sSubPr>
                              <m:ctrlPr>
                                <a:rPr lang="en-US" sz="2800" i="1">
                                  <a:solidFill>
                                    <a:schemeClr val="accent3"/>
                                  </a:solidFill>
                                  <a:latin typeface="Cambria Math" panose="02040503050406030204" pitchFamily="18" charset="0"/>
                                </a:rPr>
                              </m:ctrlPr>
                            </m:sSubPr>
                            <m:e>
                              <m:r>
                                <a:rPr lang="en-US" sz="2800" i="1">
                                  <a:solidFill>
                                    <a:schemeClr val="accent3"/>
                                  </a:solidFill>
                                  <a:latin typeface="Cambria Math" panose="02040503050406030204" pitchFamily="18" charset="0"/>
                                </a:rPr>
                                <m:t>𝜏</m:t>
                              </m:r>
                            </m:e>
                            <m:sub>
                              <m:r>
                                <a:rPr lang="en-US" sz="2800" i="1">
                                  <a:solidFill>
                                    <a:schemeClr val="accent3"/>
                                  </a:solidFill>
                                  <a:latin typeface="Cambria Math" panose="02040503050406030204" pitchFamily="18" charset="0"/>
                                </a:rPr>
                                <m:t>1</m:t>
                              </m:r>
                            </m:sub>
                          </m:sSub>
                          <m:r>
                            <a:rPr lang="en-US" sz="2800" i="1">
                              <a:solidFill>
                                <a:schemeClr val="accent3"/>
                              </a:solidFill>
                              <a:latin typeface="Cambria Math" panose="02040503050406030204" pitchFamily="18" charset="0"/>
                            </a:rPr>
                            <m:t>+</m:t>
                          </m:r>
                          <m:sSub>
                            <m:sSubPr>
                              <m:ctrlPr>
                                <a:rPr lang="en-US" sz="2800" i="1">
                                  <a:solidFill>
                                    <a:schemeClr val="accent3"/>
                                  </a:solidFill>
                                  <a:latin typeface="Cambria Math" panose="02040503050406030204" pitchFamily="18" charset="0"/>
                                </a:rPr>
                              </m:ctrlPr>
                            </m:sSubPr>
                            <m:e>
                              <m:r>
                                <a:rPr lang="en-US" sz="2800" i="1">
                                  <a:solidFill>
                                    <a:schemeClr val="accent3"/>
                                  </a:solidFill>
                                  <a:latin typeface="Cambria Math" panose="02040503050406030204" pitchFamily="18" charset="0"/>
                                </a:rPr>
                                <m:t>𝜏</m:t>
                              </m:r>
                            </m:e>
                            <m:sub>
                              <m:r>
                                <a:rPr lang="en-US" sz="2800" i="1">
                                  <a:solidFill>
                                    <a:schemeClr val="accent3"/>
                                  </a:solidFill>
                                  <a:latin typeface="Cambria Math" panose="02040503050406030204" pitchFamily="18" charset="0"/>
                                </a:rPr>
                                <m:t>3</m:t>
                              </m:r>
                            </m:sub>
                          </m:sSub>
                        </m:e>
                      </m:d>
                    </m:oMath>
                  </m:oMathPara>
                </a14:m>
                <a:endParaRPr lang="en-US" sz="2800" dirty="0">
                  <a:solidFill>
                    <a:schemeClr val="accent3"/>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9951720" y="4165610"/>
                <a:ext cx="2179379"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9951720" y="2932440"/>
                <a:ext cx="139781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0" smtClean="0">
                          <a:solidFill>
                            <a:schemeClr val="accent6"/>
                          </a:solidFill>
                          <a:latin typeface="Cambria Math" panose="02040503050406030204" pitchFamily="18" charset="0"/>
                        </a:rPr>
                        <m:t>−1∗</m:t>
                      </m:r>
                      <m:sSub>
                        <m:sSubPr>
                          <m:ctrlPr>
                            <a:rPr lang="en-US" sz="2800" i="1">
                              <a:solidFill>
                                <a:schemeClr val="accent6"/>
                              </a:solidFill>
                              <a:latin typeface="Cambria Math" panose="02040503050406030204" pitchFamily="18" charset="0"/>
                            </a:rPr>
                          </m:ctrlPr>
                        </m:sSubPr>
                        <m:e>
                          <m:r>
                            <a:rPr lang="en-US" sz="2800" i="1">
                              <a:solidFill>
                                <a:schemeClr val="accent6"/>
                              </a:solidFill>
                              <a:latin typeface="Cambria Math" panose="02040503050406030204" pitchFamily="18" charset="0"/>
                            </a:rPr>
                            <m:t>𝜏</m:t>
                          </m:r>
                        </m:e>
                        <m:sub>
                          <m:r>
                            <a:rPr lang="en-US" sz="2800" b="0" i="1" smtClean="0">
                              <a:solidFill>
                                <a:schemeClr val="accent6"/>
                              </a:solidFill>
                              <a:latin typeface="Cambria Math" panose="02040503050406030204" pitchFamily="18" charset="0"/>
                            </a:rPr>
                            <m:t>2</m:t>
                          </m:r>
                        </m:sub>
                      </m:sSub>
                    </m:oMath>
                  </m:oMathPara>
                </a14:m>
                <a:endParaRPr lang="en-US" sz="2800" dirty="0">
                  <a:solidFill>
                    <a:schemeClr val="accent6"/>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9951720" y="2932440"/>
                <a:ext cx="1397819" cy="523220"/>
              </a:xfrm>
              <a:prstGeom prst="rect">
                <a:avLst/>
              </a:prstGeom>
              <a:blipFill>
                <a:blip r:embed="rId9"/>
                <a:stretch>
                  <a:fillRect/>
                </a:stretch>
              </a:blipFill>
            </p:spPr>
            <p:txBody>
              <a:bodyPr/>
              <a:lstStyle/>
              <a:p>
                <a:r>
                  <a:rPr lang="en-US">
                    <a:noFill/>
                  </a:rPr>
                  <a:t> </a:t>
                </a:r>
              </a:p>
            </p:txBody>
          </p:sp>
        </mc:Fallback>
      </mc:AlternateContent>
      <p:cxnSp>
        <p:nvCxnSpPr>
          <p:cNvPr id="21" name="Straight Arrow Connector 20"/>
          <p:cNvCxnSpPr/>
          <p:nvPr/>
        </p:nvCxnSpPr>
        <p:spPr>
          <a:xfrm>
            <a:off x="4465799" y="2103119"/>
            <a:ext cx="614201" cy="1"/>
          </a:xfrm>
          <a:prstGeom prst="straightConnector1">
            <a:avLst/>
          </a:prstGeom>
          <a:ln w="38100" cap="flat" cmpd="sng" algn="ctr">
            <a:solidFill>
              <a:schemeClr val="accent6"/>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 name="TextBox 21"/>
              <p:cNvSpPr txBox="1"/>
              <p:nvPr/>
            </p:nvSpPr>
            <p:spPr>
              <a:xfrm>
                <a:off x="4445213" y="1417958"/>
                <a:ext cx="655371"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solidFill>
                                <a:schemeClr val="accent6"/>
                              </a:solidFill>
                              <a:latin typeface="Cambria Math" panose="02040503050406030204" pitchFamily="18" charset="0"/>
                            </a:rPr>
                          </m:ctrlPr>
                        </m:sSubPr>
                        <m:e>
                          <m:r>
                            <a:rPr lang="en-US" sz="3200" b="0" i="1" smtClean="0">
                              <a:solidFill>
                                <a:schemeClr val="accent6"/>
                              </a:solidFill>
                              <a:latin typeface="Cambria Math" panose="02040503050406030204" pitchFamily="18" charset="0"/>
                            </a:rPr>
                            <m:t>𝜏</m:t>
                          </m:r>
                        </m:e>
                        <m:sub>
                          <m:r>
                            <a:rPr lang="en-US" sz="3200" b="0" i="1" smtClean="0">
                              <a:solidFill>
                                <a:schemeClr val="accent6"/>
                              </a:solidFill>
                              <a:latin typeface="Cambria Math" panose="02040503050406030204" pitchFamily="18" charset="0"/>
                            </a:rPr>
                            <m:t>2</m:t>
                          </m:r>
                        </m:sub>
                      </m:sSub>
                    </m:oMath>
                  </m:oMathPara>
                </a14:m>
                <a:endParaRPr lang="en-US" sz="3200" dirty="0">
                  <a:solidFill>
                    <a:schemeClr val="accent6"/>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445213" y="1417958"/>
                <a:ext cx="655371" cy="58477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9951719" y="4889510"/>
                <a:ext cx="2079095" cy="56284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0" smtClean="0">
                          <a:solidFill>
                            <a:schemeClr val="accent2"/>
                          </a:solidFill>
                          <a:latin typeface="Cambria Math" panose="02040503050406030204" pitchFamily="18" charset="0"/>
                        </a:rPr>
                        <m:t>−10∗</m:t>
                      </m:r>
                      <m:sSub>
                        <m:sSubPr>
                          <m:ctrlPr>
                            <a:rPr lang="en-US" sz="2800" i="1">
                              <a:solidFill>
                                <a:schemeClr val="accent2"/>
                              </a:solidFill>
                              <a:latin typeface="Cambria Math" panose="02040503050406030204" pitchFamily="18" charset="0"/>
                            </a:rPr>
                          </m:ctrlPr>
                        </m:sSubPr>
                        <m:e>
                          <m:r>
                            <a:rPr lang="en-US" sz="2800" i="1">
                              <a:solidFill>
                                <a:schemeClr val="accent2"/>
                              </a:solidFill>
                              <a:latin typeface="Cambria Math" panose="02040503050406030204" pitchFamily="18" charset="0"/>
                            </a:rPr>
                            <m:t>𝜏</m:t>
                          </m:r>
                        </m:e>
                        <m:sub>
                          <m:r>
                            <m:rPr>
                              <m:sty m:val="p"/>
                            </m:rPr>
                            <a:rPr lang="en-US" sz="2800" b="0" i="0" smtClean="0">
                              <a:solidFill>
                                <a:schemeClr val="accent2"/>
                              </a:solidFill>
                              <a:latin typeface="Cambria Math" panose="02040503050406030204" pitchFamily="18" charset="0"/>
                            </a:rPr>
                            <m:t>hypo</m:t>
                          </m:r>
                        </m:sub>
                      </m:sSub>
                    </m:oMath>
                  </m:oMathPara>
                </a14:m>
                <a:endParaRPr lang="en-US" sz="2800" dirty="0">
                  <a:solidFill>
                    <a:schemeClr val="accent2"/>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9951719" y="4889510"/>
                <a:ext cx="2079095" cy="562846"/>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01355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15" grpId="0"/>
      <p:bldP spid="18" grpId="0"/>
      <p:bldP spid="19" grpId="0"/>
      <p:bldP spid="20" grpId="0"/>
      <p:bldP spid="22"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normAutofit/>
          </a:bodyPr>
          <a:lstStyle/>
          <a:p>
            <a:r>
              <a:rPr lang="en-US" sz="4800" dirty="0"/>
              <a:t>The reward quantifies our objectives</a:t>
            </a:r>
          </a:p>
        </p:txBody>
      </p:sp>
      <p:pic>
        <p:nvPicPr>
          <p:cNvPr id="4098" name="Picture 2" descr="Image result for duke heal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76" y="3373962"/>
            <a:ext cx="3213100" cy="7520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health insur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8941" y="2371219"/>
            <a:ext cx="2757487" cy="27574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2" descr="Image result for clipart person"/>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2244725"/>
            <a:ext cx="2600324" cy="260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67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Challenge 1: Missing Information</a:t>
            </a:r>
          </a:p>
        </p:txBody>
      </p:sp>
      <p:sp>
        <p:nvSpPr>
          <p:cNvPr id="3" name="Text Placeholder 2"/>
          <p:cNvSpPr>
            <a:spLocks noGrp="1"/>
          </p:cNvSpPr>
          <p:nvPr>
            <p:ph type="body" idx="1"/>
          </p:nvPr>
        </p:nvSpPr>
        <p:spPr/>
        <p:txBody>
          <a:bodyPr/>
          <a:lstStyle/>
          <a:p>
            <a:r>
              <a:rPr lang="en-US" dirty="0"/>
              <a:t>Sepsis Management and Artificial Pancreas</a:t>
            </a:r>
          </a:p>
        </p:txBody>
      </p:sp>
    </p:spTree>
    <p:extLst>
      <p:ext uri="{BB962C8B-B14F-4D97-AF65-F5344CB8AC3E}">
        <p14:creationId xmlns:p14="http://schemas.microsoft.com/office/powerpoint/2010/main" val="23959864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FF58-F7F4-B648-B598-A193BF67FBA0}"/>
              </a:ext>
            </a:extLst>
          </p:cNvPr>
          <p:cNvSpPr>
            <a:spLocks noGrp="1"/>
          </p:cNvSpPr>
          <p:nvPr>
            <p:ph type="title"/>
          </p:nvPr>
        </p:nvSpPr>
        <p:spPr>
          <a:xfrm>
            <a:off x="0" y="0"/>
            <a:ext cx="12192000" cy="1143000"/>
          </a:xfrm>
        </p:spPr>
        <p:txBody>
          <a:bodyPr>
            <a:noAutofit/>
          </a:bodyPr>
          <a:lstStyle/>
          <a:p>
            <a:r>
              <a:rPr lang="en-US" sz="3600" dirty="0"/>
              <a:t>What happens when important information is missing?</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C4F809E-50FF-3646-9A0B-F825295B7A15}"/>
                  </a:ext>
                </a:extLst>
              </p:cNvPr>
              <p:cNvSpPr/>
              <p:nvPr/>
            </p:nvSpPr>
            <p:spPr>
              <a:xfrm>
                <a:off x="673769" y="1255295"/>
                <a:ext cx="2999873" cy="479658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bg1"/>
                    </a:solidFill>
                  </a:rPr>
                  <a:t>State </a:t>
                </a:r>
                <a14:m>
                  <m:oMath xmlns:m="http://schemas.openxmlformats.org/officeDocument/2006/math">
                    <m:r>
                      <a:rPr lang="en-US" sz="2800" b="1" i="1" dirty="0" smtClean="0">
                        <a:solidFill>
                          <a:schemeClr val="bg1"/>
                        </a:solidFill>
                        <a:latin typeface="Cambria Math" panose="02040503050406030204" pitchFamily="18" charset="0"/>
                      </a:rPr>
                      <m:t>𝒔</m:t>
                    </m:r>
                  </m:oMath>
                </a14:m>
                <a:endParaRPr lang="en-US" sz="2800" b="1" dirty="0">
                  <a:solidFill>
                    <a:schemeClr val="bg1"/>
                  </a:solidFill>
                </a:endParaRPr>
              </a:p>
            </p:txBody>
          </p:sp>
        </mc:Choice>
        <mc:Fallback xmlns="">
          <p:sp>
            <p:nvSpPr>
              <p:cNvPr id="7" name="Oval 6">
                <a:extLst>
                  <a:ext uri="{FF2B5EF4-FFF2-40B4-BE49-F238E27FC236}">
                    <a16:creationId xmlns:a16="http://schemas.microsoft.com/office/drawing/2014/main" id="{8C4F809E-50FF-3646-9A0B-F825295B7A15}"/>
                  </a:ext>
                </a:extLst>
              </p:cNvPr>
              <p:cNvSpPr>
                <a:spLocks noRot="1" noChangeAspect="1" noMove="1" noResize="1" noEditPoints="1" noAdjustHandles="1" noChangeArrowheads="1" noChangeShapeType="1" noTextEdit="1"/>
              </p:cNvSpPr>
              <p:nvPr/>
            </p:nvSpPr>
            <p:spPr>
              <a:xfrm>
                <a:off x="673769" y="1255295"/>
                <a:ext cx="2999873" cy="4796589"/>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ight Arrow 7">
                <a:extLst>
                  <a:ext uri="{FF2B5EF4-FFF2-40B4-BE49-F238E27FC236}">
                    <a16:creationId xmlns:a16="http://schemas.microsoft.com/office/drawing/2014/main" id="{45E7FDF2-81D0-2F4D-8500-03DBC5A27C42}"/>
                  </a:ext>
                </a:extLst>
              </p:cNvPr>
              <p:cNvSpPr/>
              <p:nvPr/>
            </p:nvSpPr>
            <p:spPr>
              <a:xfrm>
                <a:off x="4531894" y="2811378"/>
                <a:ext cx="3128211" cy="168442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Action </a:t>
                </a:r>
                <a14:m>
                  <m:oMath xmlns:m="http://schemas.openxmlformats.org/officeDocument/2006/math">
                    <m:r>
                      <a:rPr lang="en-US" sz="2400" b="1" i="1" dirty="0" smtClean="0">
                        <a:latin typeface="Cambria Math" panose="02040503050406030204" pitchFamily="18" charset="0"/>
                      </a:rPr>
                      <m:t>𝒂</m:t>
                    </m:r>
                  </m:oMath>
                </a14:m>
                <a:endParaRPr lang="en-US" sz="2400" b="1" dirty="0"/>
              </a:p>
            </p:txBody>
          </p:sp>
        </mc:Choice>
        <mc:Fallback xmlns="">
          <p:sp>
            <p:nvSpPr>
              <p:cNvPr id="8" name="Right Arrow 7">
                <a:extLst>
                  <a:ext uri="{FF2B5EF4-FFF2-40B4-BE49-F238E27FC236}">
                    <a16:creationId xmlns:a16="http://schemas.microsoft.com/office/drawing/2014/main" id="{45E7FDF2-81D0-2F4D-8500-03DBC5A27C42}"/>
                  </a:ext>
                </a:extLst>
              </p:cNvPr>
              <p:cNvSpPr>
                <a:spLocks noRot="1" noChangeAspect="1" noMove="1" noResize="1" noEditPoints="1" noAdjustHandles="1" noChangeArrowheads="1" noChangeShapeType="1" noTextEdit="1"/>
              </p:cNvSpPr>
              <p:nvPr/>
            </p:nvSpPr>
            <p:spPr>
              <a:xfrm>
                <a:off x="4531894" y="2811378"/>
                <a:ext cx="3128211" cy="1684421"/>
              </a:xfrm>
              <a:prstGeom prst="rightArrow">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9E80378-37ED-1947-A4BC-565D04610F25}"/>
              </a:ext>
            </a:extLst>
          </p:cNvPr>
          <p:cNvSpPr/>
          <p:nvPr/>
        </p:nvSpPr>
        <p:spPr>
          <a:xfrm>
            <a:off x="8325853" y="1443789"/>
            <a:ext cx="3192379" cy="43955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solidFill>
                  <a:schemeClr val="accent4"/>
                </a:solidFill>
              </a:rPr>
              <a:t>90% of the time:</a:t>
            </a:r>
          </a:p>
          <a:p>
            <a:pPr algn="ctr"/>
            <a:r>
              <a:rPr lang="en-US" sz="2400" u="sng" dirty="0">
                <a:solidFill>
                  <a:schemeClr val="accent4"/>
                </a:solidFill>
              </a:rPr>
              <a:t>good</a:t>
            </a:r>
            <a:r>
              <a:rPr lang="en-US" sz="2400" dirty="0">
                <a:solidFill>
                  <a:schemeClr val="accent4"/>
                </a:solidFill>
              </a:rPr>
              <a:t> outcome</a:t>
            </a:r>
          </a:p>
          <a:p>
            <a:pPr algn="ct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a:p>
            <a:pPr algn="ctr"/>
            <a:r>
              <a:rPr lang="en-US" sz="2400" dirty="0">
                <a:solidFill>
                  <a:schemeClr val="accent4"/>
                </a:solidFill>
              </a:rPr>
              <a:t>10% of the time:</a:t>
            </a:r>
          </a:p>
          <a:p>
            <a:pPr algn="ctr"/>
            <a:r>
              <a:rPr lang="en-US" sz="2400" u="sng" dirty="0">
                <a:solidFill>
                  <a:schemeClr val="accent4"/>
                </a:solidFill>
              </a:rPr>
              <a:t>bad</a:t>
            </a:r>
            <a:r>
              <a:rPr lang="en-US" sz="2400" dirty="0">
                <a:solidFill>
                  <a:schemeClr val="accent4"/>
                </a:solidFill>
              </a:rPr>
              <a:t> outcome</a:t>
            </a:r>
          </a:p>
        </p:txBody>
      </p:sp>
    </p:spTree>
    <p:extLst>
      <p:ext uri="{BB962C8B-B14F-4D97-AF65-F5344CB8AC3E}">
        <p14:creationId xmlns:p14="http://schemas.microsoft.com/office/powerpoint/2010/main" val="37697448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FF58-F7F4-B648-B598-A193BF67FBA0}"/>
              </a:ext>
            </a:extLst>
          </p:cNvPr>
          <p:cNvSpPr>
            <a:spLocks noGrp="1"/>
          </p:cNvSpPr>
          <p:nvPr>
            <p:ph type="title"/>
          </p:nvPr>
        </p:nvSpPr>
        <p:spPr>
          <a:xfrm>
            <a:off x="0" y="0"/>
            <a:ext cx="12192000" cy="1143000"/>
          </a:xfrm>
        </p:spPr>
        <p:txBody>
          <a:bodyPr>
            <a:noAutofit/>
          </a:bodyPr>
          <a:lstStyle/>
          <a:p>
            <a:r>
              <a:rPr lang="en-US" sz="3600" dirty="0"/>
              <a:t>What happens when important information is missing?</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C4F809E-50FF-3646-9A0B-F825295B7A15}"/>
                  </a:ext>
                </a:extLst>
              </p:cNvPr>
              <p:cNvSpPr/>
              <p:nvPr/>
            </p:nvSpPr>
            <p:spPr>
              <a:xfrm>
                <a:off x="673769" y="1255295"/>
                <a:ext cx="2999873" cy="4796589"/>
              </a:xfrm>
              <a:prstGeom prst="ellipse">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endParaRPr lang="en-US" sz="2800" b="1" dirty="0">
                  <a:solidFill>
                    <a:schemeClr val="bg1"/>
                  </a:solidFill>
                </a:endParaRPr>
              </a:p>
              <a:p>
                <a:pPr algn="ctr"/>
                <a:r>
                  <a:rPr lang="en-US" sz="2800" b="1" dirty="0">
                    <a:solidFill>
                      <a:schemeClr val="bg1"/>
                    </a:solidFill>
                  </a:rPr>
                  <a:t>State </a:t>
                </a:r>
                <a14:m>
                  <m:oMath xmlns:m="http://schemas.openxmlformats.org/officeDocument/2006/math">
                    <m:r>
                      <a:rPr lang="en-US" sz="2800" b="1" i="1" dirty="0" smtClean="0">
                        <a:solidFill>
                          <a:schemeClr val="bg1"/>
                        </a:solidFill>
                        <a:latin typeface="Cambria Math" panose="02040503050406030204" pitchFamily="18" charset="0"/>
                      </a:rPr>
                      <m:t>𝒔</m:t>
                    </m:r>
                    <m:r>
                      <a:rPr lang="en-US" sz="2800" b="1" i="1" dirty="0" smtClean="0">
                        <a:solidFill>
                          <a:schemeClr val="bg1"/>
                        </a:solidFill>
                        <a:latin typeface="Cambria Math" panose="02040503050406030204" pitchFamily="18" charset="0"/>
                      </a:rPr>
                      <m:t>′</m:t>
                    </m:r>
                  </m:oMath>
                </a14:m>
                <a:endParaRPr lang="en-US" sz="2800" b="1" dirty="0">
                  <a:solidFill>
                    <a:schemeClr val="bg1"/>
                  </a:solidFill>
                </a:endParaRPr>
              </a:p>
            </p:txBody>
          </p:sp>
        </mc:Choice>
        <mc:Fallback xmlns="">
          <p:sp>
            <p:nvSpPr>
              <p:cNvPr id="7" name="Oval 6">
                <a:extLst>
                  <a:ext uri="{FF2B5EF4-FFF2-40B4-BE49-F238E27FC236}">
                    <a16:creationId xmlns:a16="http://schemas.microsoft.com/office/drawing/2014/main" id="{8C4F809E-50FF-3646-9A0B-F825295B7A15}"/>
                  </a:ext>
                </a:extLst>
              </p:cNvPr>
              <p:cNvSpPr>
                <a:spLocks noRot="1" noChangeAspect="1" noMove="1" noResize="1" noEditPoints="1" noAdjustHandles="1" noChangeArrowheads="1" noChangeShapeType="1" noTextEdit="1"/>
              </p:cNvSpPr>
              <p:nvPr/>
            </p:nvSpPr>
            <p:spPr>
              <a:xfrm>
                <a:off x="673769" y="1255295"/>
                <a:ext cx="2999873" cy="4796589"/>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ight Arrow 7">
                <a:extLst>
                  <a:ext uri="{FF2B5EF4-FFF2-40B4-BE49-F238E27FC236}">
                    <a16:creationId xmlns:a16="http://schemas.microsoft.com/office/drawing/2014/main" id="{45E7FDF2-81D0-2F4D-8500-03DBC5A27C42}"/>
                  </a:ext>
                </a:extLst>
              </p:cNvPr>
              <p:cNvSpPr/>
              <p:nvPr/>
            </p:nvSpPr>
            <p:spPr>
              <a:xfrm>
                <a:off x="4531894" y="1443789"/>
                <a:ext cx="3128211" cy="168442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Action </a:t>
                </a:r>
                <a14:m>
                  <m:oMath xmlns:m="http://schemas.openxmlformats.org/officeDocument/2006/math">
                    <m:r>
                      <a:rPr lang="en-US" sz="2400" b="1" i="1" dirty="0" smtClean="0">
                        <a:latin typeface="Cambria Math" panose="02040503050406030204" pitchFamily="18" charset="0"/>
                      </a:rPr>
                      <m:t>𝒂</m:t>
                    </m:r>
                  </m:oMath>
                </a14:m>
                <a:endParaRPr lang="en-US" sz="2400" b="1" dirty="0"/>
              </a:p>
            </p:txBody>
          </p:sp>
        </mc:Choice>
        <mc:Fallback xmlns="">
          <p:sp>
            <p:nvSpPr>
              <p:cNvPr id="8" name="Right Arrow 7">
                <a:extLst>
                  <a:ext uri="{FF2B5EF4-FFF2-40B4-BE49-F238E27FC236}">
                    <a16:creationId xmlns:a16="http://schemas.microsoft.com/office/drawing/2014/main" id="{45E7FDF2-81D0-2F4D-8500-03DBC5A27C42}"/>
                  </a:ext>
                </a:extLst>
              </p:cNvPr>
              <p:cNvSpPr>
                <a:spLocks noRot="1" noChangeAspect="1" noMove="1" noResize="1" noEditPoints="1" noAdjustHandles="1" noChangeArrowheads="1" noChangeShapeType="1" noTextEdit="1"/>
              </p:cNvSpPr>
              <p:nvPr/>
            </p:nvSpPr>
            <p:spPr>
              <a:xfrm>
                <a:off x="4531894" y="1443789"/>
                <a:ext cx="3128211" cy="1684421"/>
              </a:xfrm>
              <a:prstGeom prst="rightArrow">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9E80378-37ED-1947-A4BC-565D04610F25}"/>
              </a:ext>
            </a:extLst>
          </p:cNvPr>
          <p:cNvSpPr/>
          <p:nvPr/>
        </p:nvSpPr>
        <p:spPr>
          <a:xfrm>
            <a:off x="8325853" y="1443789"/>
            <a:ext cx="3192379" cy="4395537"/>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dirty="0">
                <a:solidFill>
                  <a:schemeClr val="accent4"/>
                </a:solidFill>
              </a:rPr>
              <a:t>90% of the time:</a:t>
            </a:r>
          </a:p>
          <a:p>
            <a:pPr algn="ctr"/>
            <a:r>
              <a:rPr lang="en-US" sz="2400" u="sng" dirty="0">
                <a:solidFill>
                  <a:schemeClr val="accent4"/>
                </a:solidFill>
              </a:rPr>
              <a:t>good</a:t>
            </a:r>
            <a:r>
              <a:rPr lang="en-US" sz="2400" dirty="0">
                <a:solidFill>
                  <a:schemeClr val="accent4"/>
                </a:solidFill>
              </a:rPr>
              <a:t> outcome</a:t>
            </a:r>
          </a:p>
          <a:p>
            <a:pPr algn="ct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a:p>
            <a:pPr algn="ctr"/>
            <a:endParaRPr lang="en-US" sz="2400" dirty="0">
              <a:solidFill>
                <a:schemeClr val="accent4"/>
              </a:solidFill>
            </a:endParaRPr>
          </a:p>
          <a:p>
            <a:pPr algn="ctr"/>
            <a:r>
              <a:rPr lang="en-US" sz="2400" dirty="0">
                <a:solidFill>
                  <a:schemeClr val="accent4"/>
                </a:solidFill>
              </a:rPr>
              <a:t>10% of the time:</a:t>
            </a:r>
          </a:p>
          <a:p>
            <a:pPr algn="ctr"/>
            <a:r>
              <a:rPr lang="en-US" sz="2400" u="sng" dirty="0">
                <a:solidFill>
                  <a:schemeClr val="accent4"/>
                </a:solidFill>
              </a:rPr>
              <a:t>bad</a:t>
            </a:r>
            <a:r>
              <a:rPr lang="en-US" sz="2400" dirty="0">
                <a:solidFill>
                  <a:schemeClr val="accent4"/>
                </a:solidFill>
              </a:rPr>
              <a:t> outcome</a:t>
            </a:r>
          </a:p>
        </p:txBody>
      </p:sp>
      <mc:AlternateContent xmlns:mc="http://schemas.openxmlformats.org/markup-compatibility/2006" xmlns:a14="http://schemas.microsoft.com/office/drawing/2010/main">
        <mc:Choice Requires="a14">
          <p:sp>
            <p:nvSpPr>
              <p:cNvPr id="3" name="Chord 2">
                <a:extLst>
                  <a:ext uri="{FF2B5EF4-FFF2-40B4-BE49-F238E27FC236}">
                    <a16:creationId xmlns:a16="http://schemas.microsoft.com/office/drawing/2014/main" id="{3BFC58DB-CD60-CA4C-A3D2-02468BEAB67F}"/>
                  </a:ext>
                </a:extLst>
              </p:cNvPr>
              <p:cNvSpPr/>
              <p:nvPr/>
            </p:nvSpPr>
            <p:spPr>
              <a:xfrm>
                <a:off x="673769" y="1255295"/>
                <a:ext cx="2999874" cy="4796589"/>
              </a:xfrm>
              <a:prstGeom prst="chord">
                <a:avLst>
                  <a:gd name="adj1" fmla="val 21544364"/>
                  <a:gd name="adj2" fmla="val 10835152"/>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endParaRPr lang="en-US" sz="2800" b="1" dirty="0">
                  <a:solidFill>
                    <a:prstClr val="white"/>
                  </a:solidFill>
                </a:endParaRPr>
              </a:p>
              <a:p>
                <a:pPr lvl="0" algn="ctr"/>
                <a:endParaRPr lang="en-US" sz="2800" b="1" dirty="0">
                  <a:solidFill>
                    <a:prstClr val="white"/>
                  </a:solidFill>
                </a:endParaRPr>
              </a:p>
              <a:p>
                <a:pPr lvl="0" algn="ctr"/>
                <a:endParaRPr lang="en-US" sz="2800" b="1" dirty="0">
                  <a:solidFill>
                    <a:prstClr val="white"/>
                  </a:solidFill>
                </a:endParaRPr>
              </a:p>
              <a:p>
                <a:pPr lvl="0" algn="ctr"/>
                <a:endParaRPr lang="en-US" sz="2800" b="1" dirty="0">
                  <a:solidFill>
                    <a:prstClr val="white"/>
                  </a:solidFill>
                </a:endParaRPr>
              </a:p>
              <a:p>
                <a:pPr lvl="0" algn="ctr"/>
                <a:endParaRPr lang="en-US" sz="2800" b="1" dirty="0">
                  <a:solidFill>
                    <a:prstClr val="white"/>
                  </a:solidFill>
                </a:endParaRPr>
              </a:p>
              <a:p>
                <a:pPr lvl="0" algn="ctr"/>
                <a:r>
                  <a:rPr lang="en-US" sz="2800" b="1" dirty="0">
                    <a:solidFill>
                      <a:prstClr val="white"/>
                    </a:solidFill>
                  </a:rPr>
                  <a:t>State </a:t>
                </a:r>
                <a14:m>
                  <m:oMath xmlns:m="http://schemas.openxmlformats.org/officeDocument/2006/math">
                    <m:r>
                      <a:rPr lang="en-US" sz="2800" b="1" i="1" dirty="0">
                        <a:solidFill>
                          <a:prstClr val="white"/>
                        </a:solidFill>
                        <a:latin typeface="Cambria Math" panose="02040503050406030204" pitchFamily="18" charset="0"/>
                      </a:rPr>
                      <m:t>𝒔</m:t>
                    </m:r>
                    <m:r>
                      <a:rPr lang="en-US" sz="2800" b="1" i="1" dirty="0" smtClean="0">
                        <a:solidFill>
                          <a:prstClr val="white"/>
                        </a:solidFill>
                        <a:latin typeface="Cambria Math" panose="02040503050406030204" pitchFamily="18" charset="0"/>
                      </a:rPr>
                      <m:t>′</m:t>
                    </m:r>
                    <m:r>
                      <a:rPr lang="en-US" sz="2800" b="1" i="1" dirty="0">
                        <a:solidFill>
                          <a:prstClr val="white"/>
                        </a:solidFill>
                        <a:latin typeface="Cambria Math" panose="02040503050406030204" pitchFamily="18" charset="0"/>
                      </a:rPr>
                      <m:t>′</m:t>
                    </m:r>
                  </m:oMath>
                </a14:m>
                <a:endParaRPr lang="en-US" sz="2800" b="1" dirty="0">
                  <a:solidFill>
                    <a:prstClr val="white"/>
                  </a:solidFill>
                </a:endParaRPr>
              </a:p>
            </p:txBody>
          </p:sp>
        </mc:Choice>
        <mc:Fallback xmlns="">
          <p:sp>
            <p:nvSpPr>
              <p:cNvPr id="3" name="Chord 2">
                <a:extLst>
                  <a:ext uri="{FF2B5EF4-FFF2-40B4-BE49-F238E27FC236}">
                    <a16:creationId xmlns:a16="http://schemas.microsoft.com/office/drawing/2014/main" id="{3BFC58DB-CD60-CA4C-A3D2-02468BEAB67F}"/>
                  </a:ext>
                </a:extLst>
              </p:cNvPr>
              <p:cNvSpPr>
                <a:spLocks noRot="1" noChangeAspect="1" noMove="1" noResize="1" noEditPoints="1" noAdjustHandles="1" noChangeArrowheads="1" noChangeShapeType="1" noTextEdit="1"/>
              </p:cNvSpPr>
              <p:nvPr/>
            </p:nvSpPr>
            <p:spPr>
              <a:xfrm>
                <a:off x="673769" y="1255295"/>
                <a:ext cx="2999874" cy="4796589"/>
              </a:xfrm>
              <a:prstGeom prst="chord">
                <a:avLst>
                  <a:gd name="adj1" fmla="val 21544364"/>
                  <a:gd name="adj2" fmla="val 10835152"/>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ight Arrow 9">
                <a:extLst>
                  <a:ext uri="{FF2B5EF4-FFF2-40B4-BE49-F238E27FC236}">
                    <a16:creationId xmlns:a16="http://schemas.microsoft.com/office/drawing/2014/main" id="{2F868605-185F-9149-884C-78B7BF9B250D}"/>
                  </a:ext>
                </a:extLst>
              </p:cNvPr>
              <p:cNvSpPr/>
              <p:nvPr/>
            </p:nvSpPr>
            <p:spPr>
              <a:xfrm>
                <a:off x="4531894" y="4154905"/>
                <a:ext cx="3128211" cy="168442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Action </a:t>
                </a:r>
                <a14:m>
                  <m:oMath xmlns:m="http://schemas.openxmlformats.org/officeDocument/2006/math">
                    <m:r>
                      <a:rPr lang="en-US" sz="2400" b="1" i="1" dirty="0" smtClean="0">
                        <a:latin typeface="Cambria Math" panose="02040503050406030204" pitchFamily="18" charset="0"/>
                      </a:rPr>
                      <m:t>𝒂</m:t>
                    </m:r>
                  </m:oMath>
                </a14:m>
                <a:endParaRPr lang="en-US" sz="2400" b="1" dirty="0"/>
              </a:p>
            </p:txBody>
          </p:sp>
        </mc:Choice>
        <mc:Fallback xmlns="">
          <p:sp>
            <p:nvSpPr>
              <p:cNvPr id="10" name="Right Arrow 9">
                <a:extLst>
                  <a:ext uri="{FF2B5EF4-FFF2-40B4-BE49-F238E27FC236}">
                    <a16:creationId xmlns:a16="http://schemas.microsoft.com/office/drawing/2014/main" id="{2F868605-185F-9149-884C-78B7BF9B250D}"/>
                  </a:ext>
                </a:extLst>
              </p:cNvPr>
              <p:cNvSpPr>
                <a:spLocks noRot="1" noChangeAspect="1" noMove="1" noResize="1" noEditPoints="1" noAdjustHandles="1" noChangeArrowheads="1" noChangeShapeType="1" noTextEdit="1"/>
              </p:cNvSpPr>
              <p:nvPr/>
            </p:nvSpPr>
            <p:spPr>
              <a:xfrm>
                <a:off x="4531894" y="4154905"/>
                <a:ext cx="3128211" cy="1684421"/>
              </a:xfrm>
              <a:prstGeom prst="rightArrow">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1940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F1F7-900F-874F-937F-A2E8CBFEFF22}"/>
              </a:ext>
            </a:extLst>
          </p:cNvPr>
          <p:cNvSpPr>
            <a:spLocks noGrp="1"/>
          </p:cNvSpPr>
          <p:nvPr>
            <p:ph type="title"/>
          </p:nvPr>
        </p:nvSpPr>
        <p:spPr>
          <a:xfrm>
            <a:off x="0" y="-3533"/>
            <a:ext cx="12192000" cy="1143000"/>
          </a:xfrm>
        </p:spPr>
        <p:txBody>
          <a:bodyPr>
            <a:noAutofit/>
          </a:bodyPr>
          <a:lstStyle/>
          <a:p>
            <a:r>
              <a:rPr lang="en-US" sz="4000" dirty="0"/>
              <a:t>Negative impact of missing state information</a:t>
            </a: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7EEE5EC-F705-0C42-B402-D946779EF7DF}"/>
                  </a:ext>
                </a:extLst>
              </p:cNvPr>
              <p:cNvSpPr txBox="1"/>
              <p:nvPr/>
            </p:nvSpPr>
            <p:spPr>
              <a:xfrm>
                <a:off x="6364915" y="1408430"/>
                <a:ext cx="4796172" cy="2554545"/>
              </a:xfrm>
              <a:prstGeom prst="rect">
                <a:avLst/>
              </a:prstGeom>
              <a:noFill/>
            </p:spPr>
            <p:txBody>
              <a:bodyPr wrap="square" rtlCol="0">
                <a:spAutoFit/>
              </a:bodyPr>
              <a:lstStyle/>
              <a:p>
                <a:r>
                  <a:rPr lang="en-US" sz="3200" dirty="0"/>
                  <a:t>Q Learning:</a:t>
                </a:r>
              </a:p>
              <a:p>
                <a:endParaRPr lang="en-US" sz="3200" dirty="0"/>
              </a:p>
              <a:p>
                <a:pPr marL="457200" indent="-457200">
                  <a:buFont typeface="Arial" panose="020B0604020202020204" pitchFamily="34" charset="0"/>
                  <a:buChar char="•"/>
                </a:pPr>
                <a:r>
                  <a:rPr lang="en-US" sz="3200" dirty="0"/>
                  <a:t>The expected reward for choosing action </a:t>
                </a:r>
                <a14:m>
                  <m:oMath xmlns:m="http://schemas.openxmlformats.org/officeDocument/2006/math">
                    <m:r>
                      <a:rPr lang="en-US" sz="3200" i="1" dirty="0" smtClean="0">
                        <a:latin typeface="Cambria Math" panose="02040503050406030204" pitchFamily="18" charset="0"/>
                      </a:rPr>
                      <m:t>𝑎</m:t>
                    </m:r>
                  </m:oMath>
                </a14:m>
                <a:r>
                  <a:rPr lang="en-US" sz="3200" dirty="0"/>
                  <a:t> while in state </a:t>
                </a:r>
                <a14:m>
                  <m:oMath xmlns:m="http://schemas.openxmlformats.org/officeDocument/2006/math">
                    <m:r>
                      <a:rPr lang="en-US" sz="3200" i="1" dirty="0" smtClean="0">
                        <a:latin typeface="Cambria Math" panose="02040503050406030204" pitchFamily="18" charset="0"/>
                      </a:rPr>
                      <m:t>𝑠</m:t>
                    </m:r>
                  </m:oMath>
                </a14:m>
                <a:r>
                  <a:rPr lang="en-US" sz="3200" dirty="0"/>
                  <a:t> is moderate</a:t>
                </a:r>
              </a:p>
            </p:txBody>
          </p:sp>
        </mc:Choice>
        <mc:Fallback xmlns="">
          <p:sp>
            <p:nvSpPr>
              <p:cNvPr id="127" name="TextBox 126">
                <a:extLst>
                  <a:ext uri="{FF2B5EF4-FFF2-40B4-BE49-F238E27FC236}">
                    <a16:creationId xmlns:a16="http://schemas.microsoft.com/office/drawing/2014/main" id="{B7EEE5EC-F705-0C42-B402-D946779EF7DF}"/>
                  </a:ext>
                </a:extLst>
              </p:cNvPr>
              <p:cNvSpPr txBox="1">
                <a:spLocks noRot="1" noChangeAspect="1" noMove="1" noResize="1" noEditPoints="1" noAdjustHandles="1" noChangeArrowheads="1" noChangeShapeType="1" noTextEdit="1"/>
              </p:cNvSpPr>
              <p:nvPr/>
            </p:nvSpPr>
            <p:spPr>
              <a:xfrm>
                <a:off x="6364915" y="1408430"/>
                <a:ext cx="4796172" cy="2554545"/>
              </a:xfrm>
              <a:prstGeom prst="rect">
                <a:avLst/>
              </a:prstGeom>
              <a:blipFill>
                <a:blip r:embed="rId3"/>
                <a:stretch>
                  <a:fillRect l="-2902" t="-2970" r="-2375" b="-6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8" name="Table 127"/>
              <p:cNvGraphicFramePr>
                <a:graphicFrameLocks noGrp="1"/>
              </p:cNvGraphicFramePr>
              <p:nvPr>
                <p:extLst>
                  <p:ext uri="{D42A27DB-BD31-4B8C-83A1-F6EECF244321}">
                    <p14:modId xmlns:p14="http://schemas.microsoft.com/office/powerpoint/2010/main" val="308975328"/>
                  </p:ext>
                </p:extLst>
              </p:nvPr>
            </p:nvGraphicFramePr>
            <p:xfrm>
              <a:off x="637401" y="1139467"/>
              <a:ext cx="4696602"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782767">
                      <a:extLst>
                        <a:ext uri="{9D8B030D-6E8A-4147-A177-3AD203B41FA5}">
                          <a16:colId xmlns:a16="http://schemas.microsoft.com/office/drawing/2014/main" val="590097650"/>
                        </a:ext>
                      </a:extLst>
                    </a:gridCol>
                    <a:gridCol w="782767">
                      <a:extLst>
                        <a:ext uri="{9D8B030D-6E8A-4147-A177-3AD203B41FA5}">
                          <a16:colId xmlns:a16="http://schemas.microsoft.com/office/drawing/2014/main" val="2428978910"/>
                        </a:ext>
                      </a:extLst>
                    </a:gridCol>
                    <a:gridCol w="782767">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𝑎</m:t>
                                </m:r>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𝑄</m:t>
                                </m:r>
                                <m:r>
                                  <a:rPr lang="en-US" sz="1600" b="0" i="1" dirty="0" smtClean="0">
                                    <a:latin typeface="Cambria Math" panose="02040503050406030204" pitchFamily="18" charset="0"/>
                                  </a:rPr>
                                  <m:t>(</m:t>
                                </m:r>
                                <m:r>
                                  <a:rPr lang="en-US" sz="1600" b="0" i="1" dirty="0" smtClean="0">
                                    <a:latin typeface="Cambria Math" panose="02040503050406030204" pitchFamily="18" charset="0"/>
                                  </a:rPr>
                                  <m:t>𝑠</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r>
                                  <a:rPr lang="en-US" sz="1600" b="0" i="1" dirty="0" smtClean="0">
                                    <a:latin typeface="Cambria Math" panose="02040503050406030204" pitchFamily="18" charset="0"/>
                                  </a:rPr>
                                  <m:t>)</m:t>
                                </m:r>
                              </m:oMath>
                            </m:oMathPara>
                          </a14:m>
                          <a:endParaRPr lang="en-US" sz="1600" b="0" dirty="0"/>
                        </a:p>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dirty="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𝑠</m:t>
                                </m:r>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604934"/>
                      </a:ext>
                    </a:extLst>
                  </a:tr>
                </a:tbl>
              </a:graphicData>
            </a:graphic>
          </p:graphicFrame>
        </mc:Choice>
        <mc:Fallback xmlns="">
          <p:graphicFrame>
            <p:nvGraphicFramePr>
              <p:cNvPr id="128" name="Table 127"/>
              <p:cNvGraphicFramePr>
                <a:graphicFrameLocks noGrp="1"/>
              </p:cNvGraphicFramePr>
              <p:nvPr>
                <p:extLst>
                  <p:ext uri="{D42A27DB-BD31-4B8C-83A1-F6EECF244321}">
                    <p14:modId xmlns:p14="http://schemas.microsoft.com/office/powerpoint/2010/main" val="308975328"/>
                  </p:ext>
                </p:extLst>
              </p:nvPr>
            </p:nvGraphicFramePr>
            <p:xfrm>
              <a:off x="637401" y="1139467"/>
              <a:ext cx="4696602"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782767">
                      <a:extLst>
                        <a:ext uri="{9D8B030D-6E8A-4147-A177-3AD203B41FA5}">
                          <a16:colId xmlns:a16="http://schemas.microsoft.com/office/drawing/2014/main" val="590097650"/>
                        </a:ext>
                      </a:extLst>
                    </a:gridCol>
                    <a:gridCol w="782767">
                      <a:extLst>
                        <a:ext uri="{9D8B030D-6E8A-4147-A177-3AD203B41FA5}">
                          <a16:colId xmlns:a16="http://schemas.microsoft.com/office/drawing/2014/main" val="2428978910"/>
                        </a:ext>
                      </a:extLst>
                    </a:gridCol>
                    <a:gridCol w="782767">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613" t="-103030" r="-498387" b="-403030"/>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06557" t="-103030" r="-203279" b="-403030"/>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306557" t="-498507" r="-203279" b="1493"/>
                          </a:stretch>
                        </a:blip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604934"/>
                      </a:ext>
                    </a:extLst>
                  </a:tr>
                </a:tbl>
              </a:graphicData>
            </a:graphic>
          </p:graphicFrame>
        </mc:Fallback>
      </mc:AlternateContent>
    </p:spTree>
    <p:extLst>
      <p:ext uri="{BB962C8B-B14F-4D97-AF65-F5344CB8AC3E}">
        <p14:creationId xmlns:p14="http://schemas.microsoft.com/office/powerpoint/2010/main" val="22633931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6F1F7-900F-874F-937F-A2E8CBFEFF22}"/>
              </a:ext>
            </a:extLst>
          </p:cNvPr>
          <p:cNvSpPr>
            <a:spLocks noGrp="1"/>
          </p:cNvSpPr>
          <p:nvPr>
            <p:ph type="title"/>
          </p:nvPr>
        </p:nvSpPr>
        <p:spPr>
          <a:xfrm>
            <a:off x="0" y="-3533"/>
            <a:ext cx="12192000" cy="1143000"/>
          </a:xfrm>
        </p:spPr>
        <p:txBody>
          <a:bodyPr>
            <a:noAutofit/>
          </a:bodyPr>
          <a:lstStyle/>
          <a:p>
            <a:r>
              <a:rPr lang="en-US" sz="4000" dirty="0"/>
              <a:t>Negative impact of missing state information</a:t>
            </a: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7EEE5EC-F705-0C42-B402-D946779EF7DF}"/>
                  </a:ext>
                </a:extLst>
              </p:cNvPr>
              <p:cNvSpPr txBox="1"/>
              <p:nvPr/>
            </p:nvSpPr>
            <p:spPr>
              <a:xfrm>
                <a:off x="6364917" y="1408430"/>
                <a:ext cx="4796172" cy="4524315"/>
              </a:xfrm>
              <a:prstGeom prst="rect">
                <a:avLst/>
              </a:prstGeom>
              <a:noFill/>
            </p:spPr>
            <p:txBody>
              <a:bodyPr wrap="square" rtlCol="0">
                <a:spAutoFit/>
              </a:bodyPr>
              <a:lstStyle/>
              <a:p>
                <a:r>
                  <a:rPr lang="en-US" sz="3200" dirty="0"/>
                  <a:t>Q Learning:</a:t>
                </a:r>
              </a:p>
              <a:p>
                <a:endParaRPr lang="en-US" sz="3200" dirty="0"/>
              </a:p>
              <a:p>
                <a:pPr marL="457200" indent="-457200">
                  <a:buFont typeface="Arial" panose="020B0604020202020204" pitchFamily="34" charset="0"/>
                  <a:buChar char="•"/>
                </a:pPr>
                <a:r>
                  <a:rPr lang="en-US" sz="3200" dirty="0"/>
                  <a:t>The expected reward for choosing action </a:t>
                </a:r>
                <a14:m>
                  <m:oMath xmlns:m="http://schemas.openxmlformats.org/officeDocument/2006/math">
                    <m:r>
                      <a:rPr lang="en-US" sz="3200" i="1" dirty="0" smtClean="0">
                        <a:latin typeface="Cambria Math" panose="02040503050406030204" pitchFamily="18" charset="0"/>
                      </a:rPr>
                      <m:t>𝑎</m:t>
                    </m:r>
                  </m:oMath>
                </a14:m>
                <a:r>
                  <a:rPr lang="en-US" sz="3200" dirty="0"/>
                  <a:t> while in state </a:t>
                </a:r>
                <a14:m>
                  <m:oMath xmlns:m="http://schemas.openxmlformats.org/officeDocument/2006/math">
                    <m:r>
                      <a:rPr lang="en-US" sz="3200" i="1" dirty="0" smtClean="0">
                        <a:latin typeface="Cambria Math" panose="02040503050406030204" pitchFamily="18" charset="0"/>
                      </a:rPr>
                      <m:t>𝑠</m:t>
                    </m:r>
                    <m:r>
                      <a:rPr lang="en-US" sz="3200" b="0" i="1" dirty="0" smtClean="0">
                        <a:latin typeface="Cambria Math" panose="02040503050406030204" pitchFamily="18" charset="0"/>
                      </a:rPr>
                      <m:t>′</m:t>
                    </m:r>
                  </m:oMath>
                </a14:m>
                <a:r>
                  <a:rPr lang="en-US" sz="3200" dirty="0"/>
                  <a:t> is high</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The expected reward for choosing action </a:t>
                </a:r>
                <a14:m>
                  <m:oMath xmlns:m="http://schemas.openxmlformats.org/officeDocument/2006/math">
                    <m:r>
                      <a:rPr lang="en-US" sz="3200" i="1" dirty="0">
                        <a:latin typeface="Cambria Math" panose="02040503050406030204" pitchFamily="18" charset="0"/>
                      </a:rPr>
                      <m:t>𝑎</m:t>
                    </m:r>
                  </m:oMath>
                </a14:m>
                <a:r>
                  <a:rPr lang="en-US" sz="3200" dirty="0"/>
                  <a:t> while in state </a:t>
                </a:r>
                <a14:m>
                  <m:oMath xmlns:m="http://schemas.openxmlformats.org/officeDocument/2006/math">
                    <m:r>
                      <a:rPr lang="en-US" sz="3200" i="1" dirty="0">
                        <a:latin typeface="Cambria Math" panose="02040503050406030204" pitchFamily="18" charset="0"/>
                      </a:rPr>
                      <m:t>𝑠</m:t>
                    </m:r>
                    <m:r>
                      <a:rPr lang="en-US" sz="3200" b="0" i="1" dirty="0" smtClean="0">
                        <a:latin typeface="Cambria Math" panose="02040503050406030204" pitchFamily="18" charset="0"/>
                      </a:rPr>
                      <m:t>′</m:t>
                    </m:r>
                    <m:r>
                      <a:rPr lang="en-US" sz="3200" i="1" dirty="0">
                        <a:latin typeface="Cambria Math" panose="02040503050406030204" pitchFamily="18" charset="0"/>
                      </a:rPr>
                      <m:t>′</m:t>
                    </m:r>
                  </m:oMath>
                </a14:m>
                <a:r>
                  <a:rPr lang="en-US" sz="3200" dirty="0"/>
                  <a:t> is low</a:t>
                </a:r>
              </a:p>
            </p:txBody>
          </p:sp>
        </mc:Choice>
        <mc:Fallback xmlns="">
          <p:sp>
            <p:nvSpPr>
              <p:cNvPr id="127" name="TextBox 126">
                <a:extLst>
                  <a:ext uri="{FF2B5EF4-FFF2-40B4-BE49-F238E27FC236}">
                    <a16:creationId xmlns:a16="http://schemas.microsoft.com/office/drawing/2014/main" id="{B7EEE5EC-F705-0C42-B402-D946779EF7DF}"/>
                  </a:ext>
                </a:extLst>
              </p:cNvPr>
              <p:cNvSpPr txBox="1">
                <a:spLocks noRot="1" noChangeAspect="1" noMove="1" noResize="1" noEditPoints="1" noAdjustHandles="1" noChangeArrowheads="1" noChangeShapeType="1" noTextEdit="1"/>
              </p:cNvSpPr>
              <p:nvPr/>
            </p:nvSpPr>
            <p:spPr>
              <a:xfrm>
                <a:off x="6364917" y="1408430"/>
                <a:ext cx="4796172" cy="4524315"/>
              </a:xfrm>
              <a:prstGeom prst="rect">
                <a:avLst/>
              </a:prstGeom>
              <a:blipFill>
                <a:blip r:embed="rId3"/>
                <a:stretch>
                  <a:fillRect l="-2902" t="-1681" r="-2375" b="-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8" name="Table 127"/>
              <p:cNvGraphicFramePr>
                <a:graphicFrameLocks noGrp="1"/>
              </p:cNvGraphicFramePr>
              <p:nvPr>
                <p:extLst>
                  <p:ext uri="{D42A27DB-BD31-4B8C-83A1-F6EECF244321}">
                    <p14:modId xmlns:p14="http://schemas.microsoft.com/office/powerpoint/2010/main" val="3240676971"/>
                  </p:ext>
                </p:extLst>
              </p:nvPr>
            </p:nvGraphicFramePr>
            <p:xfrm>
              <a:off x="637401" y="1139467"/>
              <a:ext cx="4696605"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587076">
                      <a:extLst>
                        <a:ext uri="{9D8B030D-6E8A-4147-A177-3AD203B41FA5}">
                          <a16:colId xmlns:a16="http://schemas.microsoft.com/office/drawing/2014/main" val="590097650"/>
                        </a:ext>
                      </a:extLst>
                    </a:gridCol>
                    <a:gridCol w="587076">
                      <a:extLst>
                        <a:ext uri="{9D8B030D-6E8A-4147-A177-3AD203B41FA5}">
                          <a16:colId xmlns:a16="http://schemas.microsoft.com/office/drawing/2014/main" val="2428978910"/>
                        </a:ext>
                      </a:extLst>
                    </a:gridCol>
                    <a:gridCol w="587076">
                      <a:extLst>
                        <a:ext uri="{9D8B030D-6E8A-4147-A177-3AD203B41FA5}">
                          <a16:colId xmlns:a16="http://schemas.microsoft.com/office/drawing/2014/main" val="4136408759"/>
                        </a:ext>
                      </a:extLst>
                    </a:gridCol>
                    <a:gridCol w="587076">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𝑎</m:t>
                                </m:r>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100" b="0" i="1" dirty="0" smtClean="0">
                                    <a:latin typeface="Cambria Math" panose="02040503050406030204" pitchFamily="18" charset="0"/>
                                  </a:rPr>
                                  <m:t>𝑄</m:t>
                                </m:r>
                                <m:r>
                                  <a:rPr lang="en-US" sz="1100" b="0" i="1" dirty="0" smtClean="0">
                                    <a:latin typeface="Cambria Math" panose="02040503050406030204" pitchFamily="18" charset="0"/>
                                  </a:rPr>
                                  <m:t>(</m:t>
                                </m:r>
                                <m:r>
                                  <a:rPr lang="en-US" sz="1100" b="0" i="1" dirty="0" smtClean="0">
                                    <a:latin typeface="Cambria Math" panose="02040503050406030204" pitchFamily="18" charset="0"/>
                                  </a:rPr>
                                  <m:t>𝑠</m:t>
                                </m:r>
                                <m:r>
                                  <a:rPr lang="en-US" sz="1100" b="0" i="1" dirty="0" smtClean="0">
                                    <a:latin typeface="Cambria Math" panose="02040503050406030204" pitchFamily="18" charset="0"/>
                                  </a:rPr>
                                  <m:t>′, </m:t>
                                </m:r>
                                <m:r>
                                  <a:rPr lang="en-US" sz="1100" b="0" i="1" dirty="0" smtClean="0">
                                    <a:latin typeface="Cambria Math" panose="02040503050406030204" pitchFamily="18" charset="0"/>
                                  </a:rPr>
                                  <m:t>𝑎</m:t>
                                </m:r>
                                <m:r>
                                  <a:rPr lang="en-US" sz="1100" b="0" i="1" dirty="0" smtClean="0">
                                    <a:latin typeface="Cambria Math" panose="02040503050406030204" pitchFamily="18" charset="0"/>
                                  </a:rPr>
                                  <m:t>)</m:t>
                                </m:r>
                              </m:oMath>
                            </m:oMathPara>
                          </a14:m>
                          <a:endParaRPr lang="en-US" sz="1100" b="0" dirty="0"/>
                        </a:p>
                        <a:p>
                          <a:pPr marL="0" marR="0" lvl="0" indent="0" algn="l" defTabSz="609585" rtl="0" eaLnBrk="1" fontAlgn="auto" latinLnBrk="0" hangingPunct="1">
                            <a:lnSpc>
                              <a:spcPct val="100000"/>
                            </a:lnSpc>
                            <a:spcBef>
                              <a:spcPts val="0"/>
                            </a:spcBef>
                            <a:spcAft>
                              <a:spcPts val="0"/>
                            </a:spcAft>
                            <a:buClrTx/>
                            <a:buSzTx/>
                            <a:buFontTx/>
                            <a:buNone/>
                            <a:tabLst/>
                            <a:defRPr/>
                          </a:pPr>
                          <a:r>
                            <a:rPr lang="en-US" sz="1100" b="0" dirty="0"/>
                            <a:t>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60958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1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𝑄</m:t>
                                </m:r>
                                <m:r>
                                  <a:rPr kumimoji="0" lang="en-US" sz="11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r>
                                  <a:rPr kumimoji="0" lang="en-US" sz="11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𝑠</m:t>
                                </m:r>
                                <m:r>
                                  <a:rPr kumimoji="0" lang="en-US" sz="11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 </m:t>
                                </m:r>
                                <m:r>
                                  <a:rPr kumimoji="0" lang="en-US" sz="11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𝑎</m:t>
                                </m:r>
                                <m:r>
                                  <a:rPr kumimoji="0" lang="en-US" sz="11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m:t>
                                </m:r>
                              </m:oMath>
                            </m:oMathPara>
                          </a14:m>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𝑠</m:t>
                                </m:r>
                                <m:r>
                                  <a:rPr lang="en-US" b="0" i="1" dirty="0" smtClean="0">
                                    <a:solidFill>
                                      <a:schemeClr val="tx1"/>
                                    </a:solidFill>
                                    <a:latin typeface="Cambria Math" panose="02040503050406030204" pitchFamily="18" charset="0"/>
                                  </a:rPr>
                                  <m:t>′</m:t>
                                </m:r>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𝑠</m:t>
                                </m:r>
                                <m:r>
                                  <a:rPr lang="en-US" b="0" i="1" dirty="0" smtClean="0">
                                    <a:solidFill>
                                      <a:schemeClr val="tx1"/>
                                    </a:solidFill>
                                    <a:latin typeface="Cambria Math" panose="02040503050406030204" pitchFamily="18" charset="0"/>
                                  </a:rPr>
                                  <m:t>′′</m:t>
                                </m:r>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604934"/>
                      </a:ext>
                    </a:extLst>
                  </a:tr>
                </a:tbl>
              </a:graphicData>
            </a:graphic>
          </p:graphicFrame>
        </mc:Choice>
        <mc:Fallback xmlns="">
          <p:graphicFrame>
            <p:nvGraphicFramePr>
              <p:cNvPr id="128" name="Table 127"/>
              <p:cNvGraphicFramePr>
                <a:graphicFrameLocks noGrp="1"/>
              </p:cNvGraphicFramePr>
              <p:nvPr>
                <p:extLst>
                  <p:ext uri="{D42A27DB-BD31-4B8C-83A1-F6EECF244321}">
                    <p14:modId xmlns:p14="http://schemas.microsoft.com/office/powerpoint/2010/main" val="3240676971"/>
                  </p:ext>
                </p:extLst>
              </p:nvPr>
            </p:nvGraphicFramePr>
            <p:xfrm>
              <a:off x="637401" y="1139467"/>
              <a:ext cx="4696605"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587076">
                      <a:extLst>
                        <a:ext uri="{9D8B030D-6E8A-4147-A177-3AD203B41FA5}">
                          <a16:colId xmlns:a16="http://schemas.microsoft.com/office/drawing/2014/main" val="590097650"/>
                        </a:ext>
                      </a:extLst>
                    </a:gridCol>
                    <a:gridCol w="587076">
                      <a:extLst>
                        <a:ext uri="{9D8B030D-6E8A-4147-A177-3AD203B41FA5}">
                          <a16:colId xmlns:a16="http://schemas.microsoft.com/office/drawing/2014/main" val="2428978910"/>
                        </a:ext>
                      </a:extLst>
                    </a:gridCol>
                    <a:gridCol w="587076">
                      <a:extLst>
                        <a:ext uri="{9D8B030D-6E8A-4147-A177-3AD203B41FA5}">
                          <a16:colId xmlns:a16="http://schemas.microsoft.com/office/drawing/2014/main" val="4136408759"/>
                        </a:ext>
                      </a:extLst>
                    </a:gridCol>
                    <a:gridCol w="587076">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613" t="-103030" r="-498387" b="-403030"/>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71739" t="-103030" r="-336957" b="-403030"/>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461702" t="-103030" r="-229787" b="-403030"/>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371739" t="-498507" r="-336957" b="1493"/>
                          </a:stretch>
                        </a:blip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461702" t="-498507" r="-229787" b="1493"/>
                          </a:stretch>
                        </a:blip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604934"/>
                      </a:ext>
                    </a:extLst>
                  </a:tr>
                </a:tbl>
              </a:graphicData>
            </a:graphic>
          </p:graphicFrame>
        </mc:Fallback>
      </mc:AlternateContent>
    </p:spTree>
    <p:extLst>
      <p:ext uri="{BB962C8B-B14F-4D97-AF65-F5344CB8AC3E}">
        <p14:creationId xmlns:p14="http://schemas.microsoft.com/office/powerpoint/2010/main" val="1846374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545"/>
            <a:ext cx="9470236" cy="5871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092481"/>
            <a:ext cx="10149015" cy="338554"/>
          </a:xfrm>
          <a:prstGeom prst="rect">
            <a:avLst/>
          </a:prstGeom>
        </p:spPr>
        <p:txBody>
          <a:bodyPr wrap="square">
            <a:spAutoFit/>
          </a:bodyPr>
          <a:lstStyle/>
          <a:p>
            <a:r>
              <a:rPr lang="en-US" sz="1600" dirty="0">
                <a:solidFill>
                  <a:srgbClr val="222222"/>
                </a:solidFill>
                <a:latin typeface="Arial" panose="020B0604020202020204" pitchFamily="34" charset="0"/>
              </a:rPr>
              <a:t>Gotts JE, </a:t>
            </a:r>
            <a:r>
              <a:rPr lang="en-US" sz="1600" dirty="0" err="1">
                <a:solidFill>
                  <a:srgbClr val="222222"/>
                </a:solidFill>
                <a:latin typeface="Arial" panose="020B0604020202020204" pitchFamily="34" charset="0"/>
              </a:rPr>
              <a:t>Matthay</a:t>
            </a:r>
            <a:r>
              <a:rPr lang="en-US" sz="1600" dirty="0">
                <a:solidFill>
                  <a:srgbClr val="222222"/>
                </a:solidFill>
                <a:latin typeface="Arial" panose="020B0604020202020204" pitchFamily="34" charset="0"/>
              </a:rPr>
              <a:t> MA. Sepsis: pathophysiology and clinical management. </a:t>
            </a:r>
            <a:r>
              <a:rPr lang="en-US" sz="1600" dirty="0" err="1">
                <a:solidFill>
                  <a:srgbClr val="222222"/>
                </a:solidFill>
                <a:latin typeface="Arial" panose="020B0604020202020204" pitchFamily="34" charset="0"/>
              </a:rPr>
              <a:t>bmj</a:t>
            </a:r>
            <a:r>
              <a:rPr lang="en-US" sz="1600" dirty="0">
                <a:solidFill>
                  <a:srgbClr val="222222"/>
                </a:solidFill>
                <a:latin typeface="Arial" panose="020B0604020202020204" pitchFamily="34" charset="0"/>
              </a:rPr>
              <a:t>. 2016 May 23;353(i1585).</a:t>
            </a:r>
            <a:endParaRPr lang="en-US" sz="1600" dirty="0"/>
          </a:p>
        </p:txBody>
      </p:sp>
      <p:sp>
        <p:nvSpPr>
          <p:cNvPr id="3" name="Rounded Rectangle 2"/>
          <p:cNvSpPr/>
          <p:nvPr/>
        </p:nvSpPr>
        <p:spPr>
          <a:xfrm>
            <a:off x="160363" y="1822303"/>
            <a:ext cx="1861477" cy="1814977"/>
          </a:xfrm>
          <a:prstGeom prst="roundRect">
            <a:avLst/>
          </a:prstGeom>
          <a:noFill/>
          <a:ln w="762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ounded Rectangle 4"/>
          <p:cNvSpPr/>
          <p:nvPr/>
        </p:nvSpPr>
        <p:spPr>
          <a:xfrm>
            <a:off x="2255520" y="559489"/>
            <a:ext cx="1896350" cy="2234511"/>
          </a:xfrm>
          <a:prstGeom prst="roundRect">
            <a:avLst/>
          </a:prstGeom>
          <a:noFill/>
          <a:ln w="762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A65FE46-DE34-9E4D-A33E-F4F5AFB0A143}"/>
              </a:ext>
            </a:extLst>
          </p:cNvPr>
          <p:cNvSpPr/>
          <p:nvPr/>
        </p:nvSpPr>
        <p:spPr>
          <a:xfrm>
            <a:off x="9358766" y="3184455"/>
            <a:ext cx="2457313" cy="2246769"/>
          </a:xfrm>
          <a:prstGeom prst="rect">
            <a:avLst/>
          </a:prstGeom>
        </p:spPr>
        <p:txBody>
          <a:bodyPr wrap="square">
            <a:spAutoFit/>
          </a:bodyPr>
          <a:lstStyle/>
          <a:p>
            <a:r>
              <a:rPr lang="en-US" sz="2000" b="1" dirty="0">
                <a:solidFill>
                  <a:srgbClr val="333333"/>
                </a:solidFill>
                <a:latin typeface="interfaceregular"/>
              </a:rPr>
              <a:t>“Uncertainties still exist regarding the optimal type of fluid, the optimal volume, and the best way to monitor the response to therapy.”</a:t>
            </a:r>
            <a:endParaRPr lang="en-US" sz="2000" b="1" dirty="0"/>
          </a:p>
        </p:txBody>
      </p:sp>
    </p:spTree>
    <p:extLst>
      <p:ext uri="{BB962C8B-B14F-4D97-AF65-F5344CB8AC3E}">
        <p14:creationId xmlns:p14="http://schemas.microsoft.com/office/powerpoint/2010/main" val="146986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FF58-F7F4-B648-B598-A193BF67FBA0}"/>
              </a:ext>
            </a:extLst>
          </p:cNvPr>
          <p:cNvSpPr>
            <a:spLocks noGrp="1"/>
          </p:cNvSpPr>
          <p:nvPr>
            <p:ph type="title"/>
          </p:nvPr>
        </p:nvSpPr>
        <p:spPr>
          <a:xfrm>
            <a:off x="0" y="0"/>
            <a:ext cx="12192000" cy="1143000"/>
          </a:xfrm>
        </p:spPr>
        <p:txBody>
          <a:bodyPr>
            <a:noAutofit/>
          </a:bodyPr>
          <a:lstStyle/>
          <a:p>
            <a:r>
              <a:rPr lang="en-US" sz="3600" dirty="0"/>
              <a:t>Learning from observational data: </a:t>
            </a:r>
            <a:br>
              <a:rPr lang="en-US" sz="3600" dirty="0"/>
            </a:br>
            <a:r>
              <a:rPr lang="en-US" sz="3600" dirty="0"/>
              <a:t>where things can REALLY go wrong</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C4F809E-50FF-3646-9A0B-F825295B7A15}"/>
                  </a:ext>
                </a:extLst>
              </p:cNvPr>
              <p:cNvSpPr/>
              <p:nvPr/>
            </p:nvSpPr>
            <p:spPr>
              <a:xfrm>
                <a:off x="673769" y="1255295"/>
                <a:ext cx="2999873" cy="479658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b="1" dirty="0">
                    <a:solidFill>
                      <a:schemeClr val="bg1"/>
                    </a:solidFill>
                  </a:rPr>
                  <a:t>State </a:t>
                </a:r>
                <a14:m>
                  <m:oMath xmlns:m="http://schemas.openxmlformats.org/officeDocument/2006/math">
                    <m:r>
                      <a:rPr lang="en-US" sz="2800" b="1" i="1" dirty="0" smtClean="0">
                        <a:solidFill>
                          <a:schemeClr val="bg1"/>
                        </a:solidFill>
                        <a:latin typeface="Cambria Math" panose="02040503050406030204" pitchFamily="18" charset="0"/>
                      </a:rPr>
                      <m:t>𝒔</m:t>
                    </m:r>
                  </m:oMath>
                </a14:m>
                <a:endParaRPr lang="en-US" sz="2800" b="1" dirty="0">
                  <a:solidFill>
                    <a:schemeClr val="bg1"/>
                  </a:solidFill>
                </a:endParaRPr>
              </a:p>
            </p:txBody>
          </p:sp>
        </mc:Choice>
        <mc:Fallback xmlns="">
          <p:sp>
            <p:nvSpPr>
              <p:cNvPr id="7" name="Oval 6">
                <a:extLst>
                  <a:ext uri="{FF2B5EF4-FFF2-40B4-BE49-F238E27FC236}">
                    <a16:creationId xmlns:a16="http://schemas.microsoft.com/office/drawing/2014/main" id="{8C4F809E-50FF-3646-9A0B-F825295B7A15}"/>
                  </a:ext>
                </a:extLst>
              </p:cNvPr>
              <p:cNvSpPr>
                <a:spLocks noRot="1" noChangeAspect="1" noMove="1" noResize="1" noEditPoints="1" noAdjustHandles="1" noChangeArrowheads="1" noChangeShapeType="1" noTextEdit="1"/>
              </p:cNvSpPr>
              <p:nvPr/>
            </p:nvSpPr>
            <p:spPr>
              <a:xfrm>
                <a:off x="673769" y="1255295"/>
                <a:ext cx="2999873" cy="4796589"/>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ight Arrow 7">
                <a:extLst>
                  <a:ext uri="{FF2B5EF4-FFF2-40B4-BE49-F238E27FC236}">
                    <a16:creationId xmlns:a16="http://schemas.microsoft.com/office/drawing/2014/main" id="{45E7FDF2-81D0-2F4D-8500-03DBC5A27C42}"/>
                  </a:ext>
                </a:extLst>
              </p:cNvPr>
              <p:cNvSpPr/>
              <p:nvPr/>
            </p:nvSpPr>
            <p:spPr>
              <a:xfrm>
                <a:off x="4531894" y="1443789"/>
                <a:ext cx="3128211" cy="168442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90%: action </a:t>
                </a:r>
                <a14:m>
                  <m:oMath xmlns:m="http://schemas.openxmlformats.org/officeDocument/2006/math">
                    <m:r>
                      <a:rPr lang="en-US" sz="2400" b="1" i="1" dirty="0" smtClean="0">
                        <a:latin typeface="Cambria Math" panose="02040503050406030204" pitchFamily="18" charset="0"/>
                      </a:rPr>
                      <m:t>𝒂</m:t>
                    </m:r>
                  </m:oMath>
                </a14:m>
                <a:endParaRPr lang="en-US" sz="2400" b="1" dirty="0"/>
              </a:p>
            </p:txBody>
          </p:sp>
        </mc:Choice>
        <mc:Fallback xmlns="">
          <p:sp>
            <p:nvSpPr>
              <p:cNvPr id="8" name="Right Arrow 7">
                <a:extLst>
                  <a:ext uri="{FF2B5EF4-FFF2-40B4-BE49-F238E27FC236}">
                    <a16:creationId xmlns:a16="http://schemas.microsoft.com/office/drawing/2014/main" id="{45E7FDF2-81D0-2F4D-8500-03DBC5A27C42}"/>
                  </a:ext>
                </a:extLst>
              </p:cNvPr>
              <p:cNvSpPr>
                <a:spLocks noRot="1" noChangeAspect="1" noMove="1" noResize="1" noEditPoints="1" noAdjustHandles="1" noChangeArrowheads="1" noChangeShapeType="1" noTextEdit="1"/>
              </p:cNvSpPr>
              <p:nvPr/>
            </p:nvSpPr>
            <p:spPr>
              <a:xfrm>
                <a:off x="4531894" y="1443789"/>
                <a:ext cx="3128211" cy="1684421"/>
              </a:xfrm>
              <a:prstGeom prst="rightArrow">
                <a:avLst/>
              </a:prstGeom>
              <a:blipFill>
                <a:blip r:embed="rId4"/>
                <a:stretch>
                  <a:fillRect/>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F9E80378-37ED-1947-A4BC-565D04610F25}"/>
              </a:ext>
            </a:extLst>
          </p:cNvPr>
          <p:cNvSpPr/>
          <p:nvPr/>
        </p:nvSpPr>
        <p:spPr>
          <a:xfrm>
            <a:off x="8325853" y="1443789"/>
            <a:ext cx="3192379" cy="1684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u="sng" dirty="0">
                <a:solidFill>
                  <a:schemeClr val="accent4"/>
                </a:solidFill>
              </a:rPr>
              <a:t>better</a:t>
            </a:r>
            <a:r>
              <a:rPr lang="en-US" sz="2400" dirty="0">
                <a:solidFill>
                  <a:schemeClr val="accent4"/>
                </a:solidFill>
              </a:rPr>
              <a:t> outcome</a:t>
            </a:r>
          </a:p>
        </p:txBody>
      </p:sp>
      <p:sp>
        <p:nvSpPr>
          <p:cNvPr id="6" name="Right Arrow 5">
            <a:extLst>
              <a:ext uri="{FF2B5EF4-FFF2-40B4-BE49-F238E27FC236}">
                <a16:creationId xmlns:a16="http://schemas.microsoft.com/office/drawing/2014/main" id="{643EA59B-E570-BF4F-BDD4-DD762AA52F09}"/>
              </a:ext>
            </a:extLst>
          </p:cNvPr>
          <p:cNvSpPr/>
          <p:nvPr/>
        </p:nvSpPr>
        <p:spPr>
          <a:xfrm>
            <a:off x="4531894" y="4154905"/>
            <a:ext cx="3128211" cy="168442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10%: other action</a:t>
            </a:r>
          </a:p>
        </p:txBody>
      </p:sp>
      <p:sp>
        <p:nvSpPr>
          <p:cNvPr id="10" name="Rectangle 9">
            <a:extLst>
              <a:ext uri="{FF2B5EF4-FFF2-40B4-BE49-F238E27FC236}">
                <a16:creationId xmlns:a16="http://schemas.microsoft.com/office/drawing/2014/main" id="{61E7C319-50D0-3047-AF64-1480F26927BF}"/>
              </a:ext>
            </a:extLst>
          </p:cNvPr>
          <p:cNvSpPr/>
          <p:nvPr/>
        </p:nvSpPr>
        <p:spPr>
          <a:xfrm>
            <a:off x="8325853" y="4154905"/>
            <a:ext cx="3192379" cy="1684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u="sng" dirty="0">
                <a:solidFill>
                  <a:schemeClr val="accent4"/>
                </a:solidFill>
              </a:rPr>
              <a:t>worse</a:t>
            </a:r>
            <a:r>
              <a:rPr lang="en-US" sz="2400" dirty="0">
                <a:solidFill>
                  <a:schemeClr val="accent4"/>
                </a:solidFill>
              </a:rPr>
              <a:t> outcome</a:t>
            </a:r>
          </a:p>
        </p:txBody>
      </p:sp>
    </p:spTree>
    <p:extLst>
      <p:ext uri="{BB962C8B-B14F-4D97-AF65-F5344CB8AC3E}">
        <p14:creationId xmlns:p14="http://schemas.microsoft.com/office/powerpoint/2010/main" val="4091913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AFF58-F7F4-B648-B598-A193BF67FBA0}"/>
              </a:ext>
            </a:extLst>
          </p:cNvPr>
          <p:cNvSpPr>
            <a:spLocks noGrp="1"/>
          </p:cNvSpPr>
          <p:nvPr>
            <p:ph type="title"/>
          </p:nvPr>
        </p:nvSpPr>
        <p:spPr>
          <a:xfrm>
            <a:off x="0" y="0"/>
            <a:ext cx="12192000" cy="1143000"/>
          </a:xfrm>
        </p:spPr>
        <p:txBody>
          <a:bodyPr>
            <a:noAutofit/>
          </a:bodyPr>
          <a:lstStyle/>
          <a:p>
            <a:r>
              <a:rPr lang="en-US" sz="3600" dirty="0"/>
              <a:t>What’s really happening…</a:t>
            </a:r>
          </a:p>
        </p:txBody>
      </p:sp>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8C4F809E-50FF-3646-9A0B-F825295B7A15}"/>
                  </a:ext>
                </a:extLst>
              </p:cNvPr>
              <p:cNvSpPr/>
              <p:nvPr/>
            </p:nvSpPr>
            <p:spPr>
              <a:xfrm>
                <a:off x="673769" y="1255295"/>
                <a:ext cx="2999873" cy="4796589"/>
              </a:xfrm>
              <a:prstGeom prst="ellipse">
                <a:avLst/>
              </a:prstGeom>
              <a:solidFill>
                <a:schemeClr val="accent3">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lstStyle/>
              <a:p>
                <a:pPr algn="ctr"/>
                <a:endParaRPr lang="en-US" sz="2800" b="1" dirty="0">
                  <a:solidFill>
                    <a:schemeClr val="bg1"/>
                  </a:solidFill>
                </a:endParaRPr>
              </a:p>
              <a:p>
                <a:pPr algn="ctr"/>
                <a:r>
                  <a:rPr lang="en-US" sz="2800" b="1" dirty="0">
                    <a:solidFill>
                      <a:schemeClr val="bg1"/>
                    </a:solidFill>
                  </a:rPr>
                  <a:t>State </a:t>
                </a:r>
                <a14:m>
                  <m:oMath xmlns:m="http://schemas.openxmlformats.org/officeDocument/2006/math">
                    <m:r>
                      <a:rPr lang="en-US" sz="2800" b="1" i="1" dirty="0" smtClean="0">
                        <a:solidFill>
                          <a:schemeClr val="bg1"/>
                        </a:solidFill>
                        <a:latin typeface="Cambria Math" panose="02040503050406030204" pitchFamily="18" charset="0"/>
                      </a:rPr>
                      <m:t>𝒔</m:t>
                    </m:r>
                    <m:r>
                      <a:rPr lang="en-US" sz="2800" b="1" i="1" dirty="0" smtClean="0">
                        <a:solidFill>
                          <a:schemeClr val="bg1"/>
                        </a:solidFill>
                        <a:latin typeface="Cambria Math" panose="02040503050406030204" pitchFamily="18" charset="0"/>
                      </a:rPr>
                      <m:t>′</m:t>
                    </m:r>
                  </m:oMath>
                </a14:m>
                <a:endParaRPr lang="en-US" sz="2800" b="1" dirty="0">
                  <a:solidFill>
                    <a:schemeClr val="bg1"/>
                  </a:solidFill>
                </a:endParaRPr>
              </a:p>
            </p:txBody>
          </p:sp>
        </mc:Choice>
        <mc:Fallback xmlns="">
          <p:sp>
            <p:nvSpPr>
              <p:cNvPr id="7" name="Oval 6">
                <a:extLst>
                  <a:ext uri="{FF2B5EF4-FFF2-40B4-BE49-F238E27FC236}">
                    <a16:creationId xmlns:a16="http://schemas.microsoft.com/office/drawing/2014/main" id="{8C4F809E-50FF-3646-9A0B-F825295B7A15}"/>
                  </a:ext>
                </a:extLst>
              </p:cNvPr>
              <p:cNvSpPr>
                <a:spLocks noRot="1" noChangeAspect="1" noMove="1" noResize="1" noEditPoints="1" noAdjustHandles="1" noChangeArrowheads="1" noChangeShapeType="1" noTextEdit="1"/>
              </p:cNvSpPr>
              <p:nvPr/>
            </p:nvSpPr>
            <p:spPr>
              <a:xfrm>
                <a:off x="673769" y="1255295"/>
                <a:ext cx="2999873" cy="4796589"/>
              </a:xfrm>
              <a:prstGeom prst="ellipse">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hord 2">
                <a:extLst>
                  <a:ext uri="{FF2B5EF4-FFF2-40B4-BE49-F238E27FC236}">
                    <a16:creationId xmlns:a16="http://schemas.microsoft.com/office/drawing/2014/main" id="{3BFC58DB-CD60-CA4C-A3D2-02468BEAB67F}"/>
                  </a:ext>
                </a:extLst>
              </p:cNvPr>
              <p:cNvSpPr/>
              <p:nvPr/>
            </p:nvSpPr>
            <p:spPr>
              <a:xfrm>
                <a:off x="673769" y="1255295"/>
                <a:ext cx="2999874" cy="4796589"/>
              </a:xfrm>
              <a:prstGeom prst="chord">
                <a:avLst>
                  <a:gd name="adj1" fmla="val 21544364"/>
                  <a:gd name="adj2" fmla="val 10835152"/>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0" algn="ctr"/>
                <a:endParaRPr lang="en-US" sz="2800" b="1" dirty="0">
                  <a:solidFill>
                    <a:prstClr val="white"/>
                  </a:solidFill>
                </a:endParaRPr>
              </a:p>
              <a:p>
                <a:pPr lvl="0" algn="ctr"/>
                <a:endParaRPr lang="en-US" sz="2800" b="1" dirty="0">
                  <a:solidFill>
                    <a:prstClr val="white"/>
                  </a:solidFill>
                </a:endParaRPr>
              </a:p>
              <a:p>
                <a:pPr lvl="0" algn="ctr"/>
                <a:endParaRPr lang="en-US" sz="2800" b="1" dirty="0">
                  <a:solidFill>
                    <a:prstClr val="white"/>
                  </a:solidFill>
                </a:endParaRPr>
              </a:p>
              <a:p>
                <a:pPr lvl="0" algn="ctr"/>
                <a:endParaRPr lang="en-US" sz="2800" b="1" dirty="0">
                  <a:solidFill>
                    <a:prstClr val="white"/>
                  </a:solidFill>
                </a:endParaRPr>
              </a:p>
              <a:p>
                <a:pPr lvl="0" algn="ctr"/>
                <a:endParaRPr lang="en-US" sz="2800" b="1" dirty="0">
                  <a:solidFill>
                    <a:prstClr val="white"/>
                  </a:solidFill>
                </a:endParaRPr>
              </a:p>
              <a:p>
                <a:pPr lvl="0" algn="ctr"/>
                <a:r>
                  <a:rPr lang="en-US" sz="2800" b="1" dirty="0">
                    <a:solidFill>
                      <a:prstClr val="white"/>
                    </a:solidFill>
                  </a:rPr>
                  <a:t>State </a:t>
                </a:r>
                <a14:m>
                  <m:oMath xmlns:m="http://schemas.openxmlformats.org/officeDocument/2006/math">
                    <m:r>
                      <a:rPr lang="en-US" sz="2800" b="1" i="1" dirty="0">
                        <a:solidFill>
                          <a:prstClr val="white"/>
                        </a:solidFill>
                        <a:latin typeface="Cambria Math" panose="02040503050406030204" pitchFamily="18" charset="0"/>
                      </a:rPr>
                      <m:t>𝒔</m:t>
                    </m:r>
                    <m:r>
                      <a:rPr lang="en-US" sz="2800" b="1" i="1" dirty="0" smtClean="0">
                        <a:solidFill>
                          <a:prstClr val="white"/>
                        </a:solidFill>
                        <a:latin typeface="Cambria Math" panose="02040503050406030204" pitchFamily="18" charset="0"/>
                      </a:rPr>
                      <m:t>′</m:t>
                    </m:r>
                    <m:r>
                      <a:rPr lang="en-US" sz="2800" b="1" i="1" dirty="0">
                        <a:solidFill>
                          <a:prstClr val="white"/>
                        </a:solidFill>
                        <a:latin typeface="Cambria Math" panose="02040503050406030204" pitchFamily="18" charset="0"/>
                      </a:rPr>
                      <m:t>′</m:t>
                    </m:r>
                  </m:oMath>
                </a14:m>
                <a:endParaRPr lang="en-US" sz="2800" b="1" dirty="0">
                  <a:solidFill>
                    <a:prstClr val="white"/>
                  </a:solidFill>
                </a:endParaRPr>
              </a:p>
            </p:txBody>
          </p:sp>
        </mc:Choice>
        <mc:Fallback xmlns="">
          <p:sp>
            <p:nvSpPr>
              <p:cNvPr id="3" name="Chord 2">
                <a:extLst>
                  <a:ext uri="{FF2B5EF4-FFF2-40B4-BE49-F238E27FC236}">
                    <a16:creationId xmlns:a16="http://schemas.microsoft.com/office/drawing/2014/main" id="{3BFC58DB-CD60-CA4C-A3D2-02468BEAB67F}"/>
                  </a:ext>
                </a:extLst>
              </p:cNvPr>
              <p:cNvSpPr>
                <a:spLocks noRot="1" noChangeAspect="1" noMove="1" noResize="1" noEditPoints="1" noAdjustHandles="1" noChangeArrowheads="1" noChangeShapeType="1" noTextEdit="1"/>
              </p:cNvSpPr>
              <p:nvPr/>
            </p:nvSpPr>
            <p:spPr>
              <a:xfrm>
                <a:off x="673769" y="1255295"/>
                <a:ext cx="2999874" cy="4796589"/>
              </a:xfrm>
              <a:prstGeom prst="chord">
                <a:avLst>
                  <a:gd name="adj1" fmla="val 21544364"/>
                  <a:gd name="adj2" fmla="val 10835152"/>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ight Arrow 9">
                <a:extLst>
                  <a:ext uri="{FF2B5EF4-FFF2-40B4-BE49-F238E27FC236}">
                    <a16:creationId xmlns:a16="http://schemas.microsoft.com/office/drawing/2014/main" id="{DECC4161-39F0-A040-9A11-9D1C3E941874}"/>
                  </a:ext>
                </a:extLst>
              </p:cNvPr>
              <p:cNvSpPr/>
              <p:nvPr/>
            </p:nvSpPr>
            <p:spPr>
              <a:xfrm>
                <a:off x="4531894" y="1443789"/>
                <a:ext cx="3128211" cy="168442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90%: action </a:t>
                </a:r>
                <a14:m>
                  <m:oMath xmlns:m="http://schemas.openxmlformats.org/officeDocument/2006/math">
                    <m:r>
                      <a:rPr lang="en-US" sz="2400" b="1" i="1" dirty="0" smtClean="0">
                        <a:latin typeface="Cambria Math" panose="02040503050406030204" pitchFamily="18" charset="0"/>
                      </a:rPr>
                      <m:t>𝒂</m:t>
                    </m:r>
                  </m:oMath>
                </a14:m>
                <a:endParaRPr lang="en-US" sz="2400" b="1" dirty="0"/>
              </a:p>
            </p:txBody>
          </p:sp>
        </mc:Choice>
        <mc:Fallback xmlns="">
          <p:sp>
            <p:nvSpPr>
              <p:cNvPr id="10" name="Right Arrow 9">
                <a:extLst>
                  <a:ext uri="{FF2B5EF4-FFF2-40B4-BE49-F238E27FC236}">
                    <a16:creationId xmlns:a16="http://schemas.microsoft.com/office/drawing/2014/main" id="{DECC4161-39F0-A040-9A11-9D1C3E941874}"/>
                  </a:ext>
                </a:extLst>
              </p:cNvPr>
              <p:cNvSpPr>
                <a:spLocks noRot="1" noChangeAspect="1" noMove="1" noResize="1" noEditPoints="1" noAdjustHandles="1" noChangeArrowheads="1" noChangeShapeType="1" noTextEdit="1"/>
              </p:cNvSpPr>
              <p:nvPr/>
            </p:nvSpPr>
            <p:spPr>
              <a:xfrm>
                <a:off x="4531894" y="1443789"/>
                <a:ext cx="3128211" cy="1684421"/>
              </a:xfrm>
              <a:prstGeom prst="rightArrow">
                <a:avLst/>
              </a:prstGeom>
              <a:blipFill>
                <a:blip r:embed="rId5"/>
                <a:stretch>
                  <a:fillRect/>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331D09A8-34B6-124F-9D0A-F0CDA12CE530}"/>
              </a:ext>
            </a:extLst>
          </p:cNvPr>
          <p:cNvSpPr/>
          <p:nvPr/>
        </p:nvSpPr>
        <p:spPr>
          <a:xfrm>
            <a:off x="8325853" y="1443789"/>
            <a:ext cx="3192379" cy="1684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u="sng" dirty="0">
                <a:solidFill>
                  <a:schemeClr val="accent4"/>
                </a:solidFill>
              </a:rPr>
              <a:t>better</a:t>
            </a:r>
            <a:r>
              <a:rPr lang="en-US" sz="2400" dirty="0">
                <a:solidFill>
                  <a:schemeClr val="accent4"/>
                </a:solidFill>
              </a:rPr>
              <a:t> outcome</a:t>
            </a:r>
          </a:p>
        </p:txBody>
      </p:sp>
      <p:sp>
        <p:nvSpPr>
          <p:cNvPr id="12" name="Right Arrow 11">
            <a:extLst>
              <a:ext uri="{FF2B5EF4-FFF2-40B4-BE49-F238E27FC236}">
                <a16:creationId xmlns:a16="http://schemas.microsoft.com/office/drawing/2014/main" id="{21D1FC28-BDE4-D24E-B845-E6CE2A2DFB56}"/>
              </a:ext>
            </a:extLst>
          </p:cNvPr>
          <p:cNvSpPr/>
          <p:nvPr/>
        </p:nvSpPr>
        <p:spPr>
          <a:xfrm>
            <a:off x="4531894" y="4154905"/>
            <a:ext cx="3128211" cy="168442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t>10%: other action</a:t>
            </a:r>
          </a:p>
        </p:txBody>
      </p:sp>
      <p:sp>
        <p:nvSpPr>
          <p:cNvPr id="13" name="Rectangle 12">
            <a:extLst>
              <a:ext uri="{FF2B5EF4-FFF2-40B4-BE49-F238E27FC236}">
                <a16:creationId xmlns:a16="http://schemas.microsoft.com/office/drawing/2014/main" id="{D6344875-C0F3-3542-B895-7C07D1E9AB0C}"/>
              </a:ext>
            </a:extLst>
          </p:cNvPr>
          <p:cNvSpPr/>
          <p:nvPr/>
        </p:nvSpPr>
        <p:spPr>
          <a:xfrm>
            <a:off x="8325853" y="4154905"/>
            <a:ext cx="3192379" cy="1684421"/>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2400" u="sng" dirty="0">
                <a:solidFill>
                  <a:schemeClr val="accent4"/>
                </a:solidFill>
              </a:rPr>
              <a:t>worse</a:t>
            </a:r>
            <a:r>
              <a:rPr lang="en-US" sz="2400" dirty="0">
                <a:solidFill>
                  <a:schemeClr val="accent4"/>
                </a:solidFill>
              </a:rPr>
              <a:t> outcome</a:t>
            </a:r>
          </a:p>
        </p:txBody>
      </p:sp>
    </p:spTree>
    <p:extLst>
      <p:ext uri="{BB962C8B-B14F-4D97-AF65-F5344CB8AC3E}">
        <p14:creationId xmlns:p14="http://schemas.microsoft.com/office/powerpoint/2010/main" val="25200549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B7EEE5EC-F705-0C42-B402-D946779EF7DF}"/>
                  </a:ext>
                </a:extLst>
              </p:cNvPr>
              <p:cNvSpPr txBox="1"/>
              <p:nvPr/>
            </p:nvSpPr>
            <p:spPr>
              <a:xfrm>
                <a:off x="6364915" y="1600936"/>
                <a:ext cx="4796172" cy="4524315"/>
              </a:xfrm>
              <a:prstGeom prst="rect">
                <a:avLst/>
              </a:prstGeom>
              <a:noFill/>
            </p:spPr>
            <p:txBody>
              <a:bodyPr wrap="square" rtlCol="0">
                <a:spAutoFit/>
              </a:bodyPr>
              <a:lstStyle/>
              <a:p>
                <a:r>
                  <a:rPr lang="en-US" sz="3200" dirty="0"/>
                  <a:t>Q Learning:</a:t>
                </a:r>
              </a:p>
              <a:p>
                <a:endParaRPr lang="en-US" sz="3200" dirty="0"/>
              </a:p>
              <a:p>
                <a:pPr marL="457200" indent="-457200">
                  <a:buFont typeface="Arial" panose="020B0604020202020204" pitchFamily="34" charset="0"/>
                  <a:buChar char="•"/>
                </a:pPr>
                <a:r>
                  <a:rPr lang="en-US" sz="3200" dirty="0"/>
                  <a:t>The expected reward for choosing action </a:t>
                </a:r>
                <a14:m>
                  <m:oMath xmlns:m="http://schemas.openxmlformats.org/officeDocument/2006/math">
                    <m:r>
                      <a:rPr lang="en-US" sz="3200" i="1" dirty="0" smtClean="0">
                        <a:latin typeface="Cambria Math" panose="02040503050406030204" pitchFamily="18" charset="0"/>
                      </a:rPr>
                      <m:t>𝑎</m:t>
                    </m:r>
                  </m:oMath>
                </a14:m>
                <a:r>
                  <a:rPr lang="en-US" sz="3200" dirty="0"/>
                  <a:t> while in state </a:t>
                </a:r>
                <a14:m>
                  <m:oMath xmlns:m="http://schemas.openxmlformats.org/officeDocument/2006/math">
                    <m:r>
                      <a:rPr lang="en-US" sz="3200" i="1" dirty="0" smtClean="0">
                        <a:latin typeface="Cambria Math" panose="02040503050406030204" pitchFamily="18" charset="0"/>
                      </a:rPr>
                      <m:t>𝑠</m:t>
                    </m:r>
                  </m:oMath>
                </a14:m>
                <a:r>
                  <a:rPr lang="en-US" sz="3200" dirty="0"/>
                  <a:t> </a:t>
                </a:r>
                <a:r>
                  <a:rPr lang="en-US" sz="3200" u="sng" dirty="0"/>
                  <a:t>appears to be high</a:t>
                </a:r>
              </a:p>
              <a:p>
                <a:pPr marL="457200" indent="-457200">
                  <a:buFont typeface="Arial" panose="020B0604020202020204" pitchFamily="34" charset="0"/>
                  <a:buChar char="•"/>
                </a:pPr>
                <a:endParaRPr lang="en-US" sz="3200" u="sng" dirty="0"/>
              </a:p>
              <a:p>
                <a:pPr marL="457200" indent="-457200">
                  <a:buFont typeface="Arial" panose="020B0604020202020204" pitchFamily="34" charset="0"/>
                  <a:buChar char="•"/>
                </a:pPr>
                <a:r>
                  <a:rPr lang="en-US" sz="3200" dirty="0"/>
                  <a:t>In fact, this is a very bad action for some patients</a:t>
                </a:r>
              </a:p>
            </p:txBody>
          </p:sp>
        </mc:Choice>
        <mc:Fallback xmlns="">
          <p:sp>
            <p:nvSpPr>
              <p:cNvPr id="127" name="TextBox 126">
                <a:extLst>
                  <a:ext uri="{FF2B5EF4-FFF2-40B4-BE49-F238E27FC236}">
                    <a16:creationId xmlns:a16="http://schemas.microsoft.com/office/drawing/2014/main" id="{B7EEE5EC-F705-0C42-B402-D946779EF7DF}"/>
                  </a:ext>
                </a:extLst>
              </p:cNvPr>
              <p:cNvSpPr txBox="1">
                <a:spLocks noRot="1" noChangeAspect="1" noMove="1" noResize="1" noEditPoints="1" noAdjustHandles="1" noChangeArrowheads="1" noChangeShapeType="1" noTextEdit="1"/>
              </p:cNvSpPr>
              <p:nvPr/>
            </p:nvSpPr>
            <p:spPr>
              <a:xfrm>
                <a:off x="6364915" y="1600936"/>
                <a:ext cx="4796172" cy="4524315"/>
              </a:xfrm>
              <a:prstGeom prst="rect">
                <a:avLst/>
              </a:prstGeom>
              <a:blipFill>
                <a:blip r:embed="rId2"/>
                <a:stretch>
                  <a:fillRect l="-2902" t="-1401" r="-2375" b="-3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28" name="Table 127"/>
              <p:cNvGraphicFramePr>
                <a:graphicFrameLocks noGrp="1"/>
              </p:cNvGraphicFramePr>
              <p:nvPr>
                <p:extLst>
                  <p:ext uri="{D42A27DB-BD31-4B8C-83A1-F6EECF244321}">
                    <p14:modId xmlns:p14="http://schemas.microsoft.com/office/powerpoint/2010/main" val="1580570057"/>
                  </p:ext>
                </p:extLst>
              </p:nvPr>
            </p:nvGraphicFramePr>
            <p:xfrm>
              <a:off x="637401" y="1179095"/>
              <a:ext cx="4696602"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782767">
                      <a:extLst>
                        <a:ext uri="{9D8B030D-6E8A-4147-A177-3AD203B41FA5}">
                          <a16:colId xmlns:a16="http://schemas.microsoft.com/office/drawing/2014/main" val="590097650"/>
                        </a:ext>
                      </a:extLst>
                    </a:gridCol>
                    <a:gridCol w="782767">
                      <a:extLst>
                        <a:ext uri="{9D8B030D-6E8A-4147-A177-3AD203B41FA5}">
                          <a16:colId xmlns:a16="http://schemas.microsoft.com/office/drawing/2014/main" val="2428978910"/>
                        </a:ext>
                      </a:extLst>
                    </a:gridCol>
                    <a:gridCol w="782767">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𝑎</m:t>
                                </m:r>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609585"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𝑄</m:t>
                                </m:r>
                                <m:r>
                                  <a:rPr lang="en-US" sz="1600" b="0" i="1" dirty="0" smtClean="0">
                                    <a:latin typeface="Cambria Math" panose="02040503050406030204" pitchFamily="18" charset="0"/>
                                  </a:rPr>
                                  <m:t>(</m:t>
                                </m:r>
                                <m:r>
                                  <a:rPr lang="en-US" sz="1600" b="0" i="1" dirty="0" smtClean="0">
                                    <a:latin typeface="Cambria Math" panose="02040503050406030204" pitchFamily="18" charset="0"/>
                                  </a:rPr>
                                  <m:t>𝑠</m:t>
                                </m:r>
                                <m:r>
                                  <a:rPr lang="en-US" sz="1600" b="0" i="1" dirty="0" smtClean="0">
                                    <a:latin typeface="Cambria Math" panose="02040503050406030204" pitchFamily="18" charset="0"/>
                                  </a:rPr>
                                  <m:t>, </m:t>
                                </m:r>
                                <m:r>
                                  <a:rPr lang="en-US" sz="1600" b="0" i="1" dirty="0" smtClean="0">
                                    <a:latin typeface="Cambria Math" panose="02040503050406030204" pitchFamily="18" charset="0"/>
                                  </a:rPr>
                                  <m:t>𝑎</m:t>
                                </m:r>
                                <m:r>
                                  <a:rPr lang="en-US" sz="1600" b="0" i="1" dirty="0" smtClean="0">
                                    <a:latin typeface="Cambria Math" panose="02040503050406030204" pitchFamily="18" charset="0"/>
                                  </a:rPr>
                                  <m:t>)</m:t>
                                </m:r>
                              </m:oMath>
                            </m:oMathPara>
                          </a14:m>
                          <a:endParaRPr lang="en-US" sz="1600" b="0" dirty="0"/>
                        </a:p>
                        <a:p>
                          <a:pPr marL="0" marR="0" lvl="0" indent="0" algn="ctr" defTabSz="609585" rtl="0" eaLnBrk="1" fontAlgn="auto" latinLnBrk="0" hangingPunct="1">
                            <a:lnSpc>
                              <a:spcPct val="100000"/>
                            </a:lnSpc>
                            <a:spcBef>
                              <a:spcPts val="0"/>
                            </a:spcBef>
                            <a:spcAft>
                              <a:spcPts val="0"/>
                            </a:spcAft>
                            <a:buClrTx/>
                            <a:buSzTx/>
                            <a:buFontTx/>
                            <a:buNone/>
                            <a:tabLst/>
                            <a:defRPr/>
                          </a:pPr>
                          <a:r>
                            <a:rPr lang="en-US" sz="1200" b="0" dirty="0"/>
                            <a:t>medium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14:m>
                            <m:oMathPara xmlns:m="http://schemas.openxmlformats.org/officeDocument/2006/math">
                              <m:oMathParaPr>
                                <m:jc m:val="centerGroup"/>
                              </m:oMathParaPr>
                              <m:oMath xmlns:m="http://schemas.openxmlformats.org/officeDocument/2006/math">
                                <m:r>
                                  <a:rPr lang="en-US" b="0" i="1" dirty="0" smtClean="0">
                                    <a:solidFill>
                                      <a:schemeClr val="tx1"/>
                                    </a:solidFill>
                                    <a:latin typeface="Cambria Math" panose="02040503050406030204" pitchFamily="18" charset="0"/>
                                  </a:rPr>
                                  <m:t>𝑠</m:t>
                                </m:r>
                              </m:oMath>
                            </m:oMathPara>
                          </a14:m>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604934"/>
                      </a:ext>
                    </a:extLst>
                  </a:tr>
                </a:tbl>
              </a:graphicData>
            </a:graphic>
          </p:graphicFrame>
        </mc:Choice>
        <mc:Fallback xmlns="">
          <p:graphicFrame>
            <p:nvGraphicFramePr>
              <p:cNvPr id="128" name="Table 127"/>
              <p:cNvGraphicFramePr>
                <a:graphicFrameLocks noGrp="1"/>
              </p:cNvGraphicFramePr>
              <p:nvPr>
                <p:extLst>
                  <p:ext uri="{D42A27DB-BD31-4B8C-83A1-F6EECF244321}">
                    <p14:modId xmlns:p14="http://schemas.microsoft.com/office/powerpoint/2010/main" val="1580570057"/>
                  </p:ext>
                </p:extLst>
              </p:nvPr>
            </p:nvGraphicFramePr>
            <p:xfrm>
              <a:off x="637401" y="1179095"/>
              <a:ext cx="4696602" cy="5062242"/>
            </p:xfrm>
            <a:graphic>
              <a:graphicData uri="http://schemas.openxmlformats.org/drawingml/2006/table">
                <a:tbl>
                  <a:tblPr firstRow="1" bandRow="1">
                    <a:tableStyleId>{5C22544A-7EE6-4342-B048-85BDC9FD1C3A}</a:tableStyleId>
                  </a:tblPr>
                  <a:tblGrid>
                    <a:gridCol w="782767">
                      <a:extLst>
                        <a:ext uri="{9D8B030D-6E8A-4147-A177-3AD203B41FA5}">
                          <a16:colId xmlns:a16="http://schemas.microsoft.com/office/drawing/2014/main" val="3164106913"/>
                        </a:ext>
                      </a:extLst>
                    </a:gridCol>
                    <a:gridCol w="782767">
                      <a:extLst>
                        <a:ext uri="{9D8B030D-6E8A-4147-A177-3AD203B41FA5}">
                          <a16:colId xmlns:a16="http://schemas.microsoft.com/office/drawing/2014/main" val="3674144622"/>
                        </a:ext>
                      </a:extLst>
                    </a:gridCol>
                    <a:gridCol w="782767">
                      <a:extLst>
                        <a:ext uri="{9D8B030D-6E8A-4147-A177-3AD203B41FA5}">
                          <a16:colId xmlns:a16="http://schemas.microsoft.com/office/drawing/2014/main" val="590097650"/>
                        </a:ext>
                      </a:extLst>
                    </a:gridCol>
                    <a:gridCol w="782767">
                      <a:extLst>
                        <a:ext uri="{9D8B030D-6E8A-4147-A177-3AD203B41FA5}">
                          <a16:colId xmlns:a16="http://schemas.microsoft.com/office/drawing/2014/main" val="2428978910"/>
                        </a:ext>
                      </a:extLst>
                    </a:gridCol>
                    <a:gridCol w="782767">
                      <a:extLst>
                        <a:ext uri="{9D8B030D-6E8A-4147-A177-3AD203B41FA5}">
                          <a16:colId xmlns:a16="http://schemas.microsoft.com/office/drawing/2014/main" val="2532311220"/>
                        </a:ext>
                      </a:extLst>
                    </a:gridCol>
                    <a:gridCol w="782767">
                      <a:extLst>
                        <a:ext uri="{9D8B030D-6E8A-4147-A177-3AD203B41FA5}">
                          <a16:colId xmlns:a16="http://schemas.microsoft.com/office/drawing/2014/main" val="752258251"/>
                        </a:ext>
                      </a:extLst>
                    </a:gridCol>
                  </a:tblGrid>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26115539"/>
                      </a:ext>
                    </a:extLst>
                  </a:tr>
                  <a:tr h="843707">
                    <a:tc>
                      <a:txBody>
                        <a:bodyPr/>
                        <a:lstStyle/>
                        <a:p>
                          <a:endParaRPr lang="en-US"/>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1613" t="-101515" r="-498387" b="-403030"/>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06557" t="-101515" r="-203279" b="-403030"/>
                          </a:stretch>
                        </a:blip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7267580"/>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91581007"/>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6017250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5937448"/>
                      </a:ext>
                    </a:extLst>
                  </a:tr>
                  <a:tr h="843707">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306557" t="-497015" r="-203279" b="1493"/>
                          </a:stretch>
                        </a:blip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b="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9604934"/>
                      </a:ext>
                    </a:extLst>
                  </a:tr>
                </a:tbl>
              </a:graphicData>
            </a:graphic>
          </p:graphicFrame>
        </mc:Fallback>
      </mc:AlternateContent>
      <p:sp>
        <p:nvSpPr>
          <p:cNvPr id="7" name="Title 1">
            <a:extLst>
              <a:ext uri="{FF2B5EF4-FFF2-40B4-BE49-F238E27FC236}">
                <a16:creationId xmlns:a16="http://schemas.microsoft.com/office/drawing/2014/main" id="{89D5C7D0-5B16-C44E-B382-EEC6A359D785}"/>
              </a:ext>
            </a:extLst>
          </p:cNvPr>
          <p:cNvSpPr>
            <a:spLocks noGrp="1"/>
          </p:cNvSpPr>
          <p:nvPr>
            <p:ph type="title"/>
          </p:nvPr>
        </p:nvSpPr>
        <p:spPr>
          <a:xfrm>
            <a:off x="0" y="0"/>
            <a:ext cx="12192000" cy="1143000"/>
          </a:xfrm>
        </p:spPr>
        <p:txBody>
          <a:bodyPr>
            <a:noAutofit/>
          </a:bodyPr>
          <a:lstStyle/>
          <a:p>
            <a:r>
              <a:rPr lang="en-US" sz="3600" dirty="0"/>
              <a:t>Learning from observational data: </a:t>
            </a:r>
            <a:br>
              <a:rPr lang="en-US" sz="3600" dirty="0"/>
            </a:br>
            <a:r>
              <a:rPr lang="en-US" sz="3600" dirty="0"/>
              <a:t>where things can REALLY go wrong</a:t>
            </a:r>
          </a:p>
        </p:txBody>
      </p:sp>
    </p:spTree>
    <p:extLst>
      <p:ext uri="{BB962C8B-B14F-4D97-AF65-F5344CB8AC3E}">
        <p14:creationId xmlns:p14="http://schemas.microsoft.com/office/powerpoint/2010/main" val="205496455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F0AF70-1DF0-764C-B50E-4D5E14A7BB6F}"/>
              </a:ext>
            </a:extLst>
          </p:cNvPr>
          <p:cNvSpPr txBox="1">
            <a:spLocks/>
          </p:cNvSpPr>
          <p:nvPr/>
        </p:nvSpPr>
        <p:spPr>
          <a:xfrm>
            <a:off x="0" y="0"/>
            <a:ext cx="12192000" cy="965200"/>
          </a:xfrm>
          <a:prstGeom prst="rect">
            <a:avLst/>
          </a:prstGeom>
        </p:spPr>
        <p:txBody>
          <a:bodyPr vert="horz" lIns="91440" tIns="45720" rIns="91440" bIns="45720" rtlCol="0" anchor="ctr">
            <a:normAutofit fontScale="975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Sepsis Results: Observed Mortality</a:t>
            </a:r>
          </a:p>
        </p:txBody>
      </p:sp>
      <p:pic>
        <p:nvPicPr>
          <p:cNvPr id="2050" name="Picture 2" descr="Fig. 3"/>
          <p:cNvPicPr>
            <a:picLocks noChangeAspect="1" noChangeArrowheads="1"/>
          </p:cNvPicPr>
          <p:nvPr/>
        </p:nvPicPr>
        <p:blipFill rotWithShape="1">
          <a:blip r:embed="rId3">
            <a:extLst>
              <a:ext uri="{28A0092B-C50C-407E-A947-70E740481C1C}">
                <a14:useLocalDpi xmlns:a14="http://schemas.microsoft.com/office/drawing/2010/main" val="0"/>
              </a:ext>
            </a:extLst>
          </a:blip>
          <a:srcRect l="17180" t="49339" r="17212"/>
          <a:stretch/>
        </p:blipFill>
        <p:spPr bwMode="auto">
          <a:xfrm>
            <a:off x="720246" y="1143000"/>
            <a:ext cx="10751508" cy="5036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513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ADF702-E9E4-8E47-AA32-FDE457BD6CA9}"/>
              </a:ext>
            </a:extLst>
          </p:cNvPr>
          <p:cNvPicPr>
            <a:picLocks noChangeAspect="1"/>
          </p:cNvPicPr>
          <p:nvPr/>
        </p:nvPicPr>
        <p:blipFill>
          <a:blip r:embed="rId3"/>
          <a:stretch>
            <a:fillRect/>
          </a:stretch>
        </p:blipFill>
        <p:spPr>
          <a:xfrm>
            <a:off x="4522652" y="133814"/>
            <a:ext cx="7174979" cy="5850841"/>
          </a:xfrm>
          <a:prstGeom prst="rect">
            <a:avLst/>
          </a:prstGeom>
        </p:spPr>
      </p:pic>
      <p:sp>
        <p:nvSpPr>
          <p:cNvPr id="3" name="Rectangle 2">
            <a:extLst>
              <a:ext uri="{FF2B5EF4-FFF2-40B4-BE49-F238E27FC236}">
                <a16:creationId xmlns:a16="http://schemas.microsoft.com/office/drawing/2014/main" id="{C155BB8B-F67F-5241-B310-452D9A96C58C}"/>
              </a:ext>
            </a:extLst>
          </p:cNvPr>
          <p:cNvSpPr/>
          <p:nvPr/>
        </p:nvSpPr>
        <p:spPr>
          <a:xfrm>
            <a:off x="3334215" y="6031035"/>
            <a:ext cx="8530683" cy="369332"/>
          </a:xfrm>
          <a:prstGeom prst="rect">
            <a:avLst/>
          </a:prstGeom>
        </p:spPr>
        <p:txBody>
          <a:bodyPr wrap="square">
            <a:spAutoFit/>
          </a:bodyPr>
          <a:lstStyle/>
          <a:p>
            <a:r>
              <a:rPr lang="en-US" dirty="0"/>
              <a:t>Slide Credit: Michael Hughes (</a:t>
            </a:r>
            <a:r>
              <a:rPr lang="en-US" dirty="0" err="1"/>
              <a:t>michaelchughes.com</a:t>
            </a:r>
            <a:r>
              <a:rPr lang="en-US" dirty="0"/>
              <a:t>)</a:t>
            </a:r>
          </a:p>
        </p:txBody>
      </p:sp>
      <p:sp>
        <p:nvSpPr>
          <p:cNvPr id="4" name="Title 1">
            <a:extLst>
              <a:ext uri="{FF2B5EF4-FFF2-40B4-BE49-F238E27FC236}">
                <a16:creationId xmlns:a16="http://schemas.microsoft.com/office/drawing/2014/main" id="{C677598A-0E63-C649-A226-250AFFC23B1D}"/>
              </a:ext>
            </a:extLst>
          </p:cNvPr>
          <p:cNvSpPr txBox="1">
            <a:spLocks/>
          </p:cNvSpPr>
          <p:nvPr/>
        </p:nvSpPr>
        <p:spPr>
          <a:xfrm>
            <a:off x="464634" y="1198415"/>
            <a:ext cx="3913052" cy="483262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Concerns about </a:t>
            </a:r>
          </a:p>
          <a:p>
            <a:r>
              <a:rPr lang="en-US" dirty="0"/>
              <a:t>Off-Policy Evaluation</a:t>
            </a:r>
          </a:p>
        </p:txBody>
      </p:sp>
    </p:spTree>
    <p:extLst>
      <p:ext uri="{BB962C8B-B14F-4D97-AF65-F5344CB8AC3E}">
        <p14:creationId xmlns:p14="http://schemas.microsoft.com/office/powerpoint/2010/main" val="29343022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RL: Learning through Trial and Error</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428024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74700"/>
          </a:xfrm>
        </p:spPr>
        <p:txBody>
          <a:bodyPr>
            <a:normAutofit fontScale="90000"/>
          </a:bodyPr>
          <a:lstStyle/>
          <a:p>
            <a:r>
              <a:rPr lang="en-US" sz="4800" dirty="0"/>
              <a:t>In RL, we typically learn “from scratch”:</a:t>
            </a:r>
          </a:p>
        </p:txBody>
      </p:sp>
      <p:pic>
        <p:nvPicPr>
          <p:cNvPr id="1026" name="Picture 2" descr="Image result for alpha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2197099"/>
            <a:ext cx="3530600" cy="37312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1070401"/>
            <a:ext cx="4369401"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Try things and see what works</a:t>
            </a:r>
          </a:p>
          <a:p>
            <a:pPr marL="285750" indent="-285750">
              <a:buFont typeface="Arial" panose="020B0604020202020204" pitchFamily="34" charset="0"/>
              <a:buChar char="•"/>
            </a:pPr>
            <a:r>
              <a:rPr lang="en-US" sz="2400" dirty="0"/>
              <a:t>Initially our actions are random</a:t>
            </a:r>
          </a:p>
        </p:txBody>
      </p:sp>
      <p:pic>
        <p:nvPicPr>
          <p:cNvPr id="1028" name="Picture 4" descr="Image result for alphast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3011" y="3571378"/>
            <a:ext cx="4821237" cy="2711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one uses deep learning and 11,500 crashes to learn how to f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48" y="2566177"/>
            <a:ext cx="5372101" cy="37171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57948" y="1070401"/>
            <a:ext cx="5372101" cy="1785104"/>
          </a:xfrm>
          <a:prstGeom prst="rect">
            <a:avLst/>
          </a:prstGeom>
          <a:solidFill>
            <a:schemeClr val="bg1"/>
          </a:solidFill>
          <a:ln>
            <a:solidFill>
              <a:schemeClr val="tx1"/>
            </a:solidFill>
          </a:ln>
        </p:spPr>
        <p:txBody>
          <a:bodyPr wrap="square">
            <a:spAutoFit/>
          </a:bodyPr>
          <a:lstStyle/>
          <a:p>
            <a:pPr algn="ctr"/>
            <a:r>
              <a:rPr lang="en-US" sz="2800" dirty="0">
                <a:solidFill>
                  <a:srgbClr val="000000"/>
                </a:solidFill>
                <a:latin typeface="Theinhardt-Medium"/>
              </a:rPr>
              <a:t>Drone Uses AI and 11,500 Crashes to Learn How to Fly</a:t>
            </a:r>
          </a:p>
          <a:p>
            <a:pPr algn="ctr"/>
            <a:r>
              <a:rPr lang="en-US" dirty="0">
                <a:solidFill>
                  <a:srgbClr val="888888"/>
                </a:solidFill>
                <a:latin typeface="Georgia" panose="02040502050405020303" pitchFamily="18" charset="0"/>
              </a:rPr>
              <a:t>Crashing into objects has taught this drone to fly autonomously, by learning what not to do</a:t>
            </a:r>
          </a:p>
          <a:p>
            <a:pPr algn="ctr"/>
            <a:r>
              <a:rPr lang="en-US" dirty="0">
                <a:solidFill>
                  <a:srgbClr val="000000"/>
                </a:solidFill>
                <a:latin typeface="Theinhardt-Regular"/>
              </a:rPr>
              <a:t>By </a:t>
            </a:r>
            <a:r>
              <a:rPr lang="en-US" dirty="0">
                <a:solidFill>
                  <a:srgbClr val="000000"/>
                </a:solidFill>
                <a:latin typeface="Theinhardt-Bold"/>
                <a:hlinkClick r:id="rId5"/>
              </a:rPr>
              <a:t>Evan Ackerman</a:t>
            </a:r>
            <a:endParaRPr lang="en-US" b="0" i="0" dirty="0">
              <a:solidFill>
                <a:srgbClr val="000000"/>
              </a:solidFill>
              <a:effectLst/>
              <a:latin typeface="Theinhardt-Regular"/>
            </a:endParaRPr>
          </a:p>
        </p:txBody>
      </p:sp>
    </p:spTree>
    <p:extLst>
      <p:ext uri="{BB962C8B-B14F-4D97-AF65-F5344CB8AC3E}">
        <p14:creationId xmlns:p14="http://schemas.microsoft.com/office/powerpoint/2010/main" val="144881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a:bodyPr>
          <a:lstStyle/>
          <a:p>
            <a:r>
              <a:rPr lang="en-US" sz="4800" dirty="0"/>
              <a:t>Failing 11,500 times isn’t always an option</a:t>
            </a:r>
          </a:p>
        </p:txBody>
      </p:sp>
      <p:pic>
        <p:nvPicPr>
          <p:cNvPr id="4" name="Picture 2" descr="https://sandpit.bmj.com/graphics/2016/sepsisSOTA/sepsis-v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499" y="1346200"/>
            <a:ext cx="4670401" cy="2895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rtificial pancreas">
            <a:extLst>
              <a:ext uri="{FF2B5EF4-FFF2-40B4-BE49-F238E27FC236}">
                <a16:creationId xmlns:a16="http://schemas.microsoft.com/office/drawing/2014/main" id="{4B33E376-3DE7-E54A-8F05-B0CAB25BE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016" y="1419971"/>
            <a:ext cx="5234484" cy="27481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tesla self-driv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6273" y="3547795"/>
            <a:ext cx="4772760" cy="26835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C85DA3-E53E-FA4E-84A9-53FB8BA4737B}"/>
              </a:ext>
            </a:extLst>
          </p:cNvPr>
          <p:cNvSpPr txBox="1"/>
          <p:nvPr/>
        </p:nvSpPr>
        <p:spPr>
          <a:xfrm>
            <a:off x="8464014" y="5011435"/>
            <a:ext cx="2765459" cy="954107"/>
          </a:xfrm>
          <a:prstGeom prst="rect">
            <a:avLst/>
          </a:prstGeom>
          <a:noFill/>
        </p:spPr>
        <p:txBody>
          <a:bodyPr wrap="square" rtlCol="0">
            <a:spAutoFit/>
          </a:bodyPr>
          <a:lstStyle/>
          <a:p>
            <a:r>
              <a:rPr lang="en-US" sz="2800" dirty="0">
                <a:solidFill>
                  <a:schemeClr val="accent2"/>
                </a:solidFill>
              </a:rPr>
              <a:t>-&gt; What are the alternatives?</a:t>
            </a:r>
          </a:p>
        </p:txBody>
      </p:sp>
    </p:spTree>
    <p:extLst>
      <p:ext uri="{BB962C8B-B14F-4D97-AF65-F5344CB8AC3E}">
        <p14:creationId xmlns:p14="http://schemas.microsoft.com/office/powerpoint/2010/main" val="10652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F90E-1BBC-8944-805F-1D014D0201CD}"/>
              </a:ext>
            </a:extLst>
          </p:cNvPr>
          <p:cNvSpPr>
            <a:spLocks noGrp="1"/>
          </p:cNvSpPr>
          <p:nvPr>
            <p:ph type="title"/>
          </p:nvPr>
        </p:nvSpPr>
        <p:spPr>
          <a:xfrm>
            <a:off x="0" y="0"/>
            <a:ext cx="10972800" cy="1143000"/>
          </a:xfrm>
        </p:spPr>
        <p:txBody>
          <a:bodyPr>
            <a:normAutofit fontScale="90000"/>
          </a:bodyPr>
          <a:lstStyle/>
          <a:p>
            <a:r>
              <a:rPr lang="en-US" dirty="0"/>
              <a:t>A1. Learn from Observational Data</a:t>
            </a:r>
          </a:p>
        </p:txBody>
      </p:sp>
      <p:pic>
        <p:nvPicPr>
          <p:cNvPr id="4" name="Picture 3">
            <a:extLst>
              <a:ext uri="{FF2B5EF4-FFF2-40B4-BE49-F238E27FC236}">
                <a16:creationId xmlns:a16="http://schemas.microsoft.com/office/drawing/2014/main" id="{C4445B79-8F4C-8349-B85D-1E26031A7E4E}"/>
              </a:ext>
            </a:extLst>
          </p:cNvPr>
          <p:cNvPicPr>
            <a:picLocks noChangeAspect="1"/>
          </p:cNvPicPr>
          <p:nvPr/>
        </p:nvPicPr>
        <p:blipFill>
          <a:blip r:embed="rId3"/>
          <a:stretch>
            <a:fillRect/>
          </a:stretch>
        </p:blipFill>
        <p:spPr>
          <a:xfrm>
            <a:off x="1428750" y="1966073"/>
            <a:ext cx="4057650" cy="1743075"/>
          </a:xfrm>
          <a:prstGeom prst="rect">
            <a:avLst/>
          </a:prstGeom>
        </p:spPr>
      </p:pic>
      <p:pic>
        <p:nvPicPr>
          <p:cNvPr id="5" name="Picture 4">
            <a:extLst>
              <a:ext uri="{FF2B5EF4-FFF2-40B4-BE49-F238E27FC236}">
                <a16:creationId xmlns:a16="http://schemas.microsoft.com/office/drawing/2014/main" id="{957293B1-39D0-0644-B9A5-B4D9649B49B6}"/>
              </a:ext>
            </a:extLst>
          </p:cNvPr>
          <p:cNvPicPr>
            <a:picLocks noChangeAspect="1"/>
          </p:cNvPicPr>
          <p:nvPr/>
        </p:nvPicPr>
        <p:blipFill rotWithShape="1">
          <a:blip r:embed="rId4"/>
          <a:srcRect l="13144" r="15492"/>
          <a:stretch/>
        </p:blipFill>
        <p:spPr>
          <a:xfrm>
            <a:off x="6470985" y="1875585"/>
            <a:ext cx="4629150" cy="1924050"/>
          </a:xfrm>
          <a:prstGeom prst="rect">
            <a:avLst/>
          </a:prstGeom>
        </p:spPr>
      </p:pic>
      <p:sp>
        <p:nvSpPr>
          <p:cNvPr id="6" name="Rectangle 5">
            <a:extLst>
              <a:ext uri="{FF2B5EF4-FFF2-40B4-BE49-F238E27FC236}">
                <a16:creationId xmlns:a16="http://schemas.microsoft.com/office/drawing/2014/main" id="{B1FBB34C-81DE-D345-B26C-9338D0725690}"/>
              </a:ext>
            </a:extLst>
          </p:cNvPr>
          <p:cNvSpPr/>
          <p:nvPr/>
        </p:nvSpPr>
        <p:spPr>
          <a:xfrm>
            <a:off x="6766261" y="3799635"/>
            <a:ext cx="4038598" cy="553998"/>
          </a:xfrm>
          <a:prstGeom prst="rect">
            <a:avLst/>
          </a:prstGeom>
        </p:spPr>
        <p:txBody>
          <a:bodyPr wrap="square">
            <a:spAutoFit/>
          </a:bodyPr>
          <a:lstStyle/>
          <a:p>
            <a:r>
              <a:rPr lang="en-US" sz="1000" dirty="0">
                <a:solidFill>
                  <a:srgbClr val="2B2B2B"/>
                </a:solidFill>
                <a:latin typeface="Arbutus Slab"/>
              </a:rPr>
              <a:t>The </a:t>
            </a:r>
            <a:r>
              <a:rPr lang="en-US" sz="1000" dirty="0" err="1">
                <a:solidFill>
                  <a:srgbClr val="2B2B2B"/>
                </a:solidFill>
                <a:latin typeface="Arbutus Slab"/>
              </a:rPr>
              <a:t>eICU</a:t>
            </a:r>
            <a:r>
              <a:rPr lang="en-US" sz="1000" dirty="0">
                <a:solidFill>
                  <a:srgbClr val="2B2B2B"/>
                </a:solidFill>
                <a:latin typeface="Arbutus Slab"/>
              </a:rPr>
              <a:t> Collaborative Research Database, a freely available multi-center database for critical care research. Pollard TJ, Johnson AEW, </a:t>
            </a:r>
            <a:r>
              <a:rPr lang="en-US" sz="1000" dirty="0" err="1">
                <a:solidFill>
                  <a:srgbClr val="2B2B2B"/>
                </a:solidFill>
                <a:latin typeface="Arbutus Slab"/>
              </a:rPr>
              <a:t>Raffa</a:t>
            </a:r>
            <a:r>
              <a:rPr lang="en-US" sz="1000" dirty="0">
                <a:solidFill>
                  <a:srgbClr val="2B2B2B"/>
                </a:solidFill>
                <a:latin typeface="Arbutus Slab"/>
              </a:rPr>
              <a:t> JD, </a:t>
            </a:r>
            <a:r>
              <a:rPr lang="en-US" sz="1000" dirty="0" err="1">
                <a:solidFill>
                  <a:srgbClr val="2B2B2B"/>
                </a:solidFill>
                <a:latin typeface="Arbutus Slab"/>
              </a:rPr>
              <a:t>Celi</a:t>
            </a:r>
            <a:r>
              <a:rPr lang="en-US" sz="1000" dirty="0">
                <a:solidFill>
                  <a:srgbClr val="2B2B2B"/>
                </a:solidFill>
                <a:latin typeface="Arbutus Slab"/>
              </a:rPr>
              <a:t> LA, Mark RG and </a:t>
            </a:r>
            <a:r>
              <a:rPr lang="en-US" sz="1000" dirty="0" err="1">
                <a:solidFill>
                  <a:srgbClr val="2B2B2B"/>
                </a:solidFill>
                <a:latin typeface="Arbutus Slab"/>
              </a:rPr>
              <a:t>Badawi</a:t>
            </a:r>
            <a:r>
              <a:rPr lang="en-US" sz="1000" dirty="0">
                <a:solidFill>
                  <a:srgbClr val="2B2B2B"/>
                </a:solidFill>
                <a:latin typeface="Arbutus Slab"/>
              </a:rPr>
              <a:t> O. Scientific Data (2018).</a:t>
            </a:r>
            <a:endParaRPr lang="en-US" sz="1000" dirty="0"/>
          </a:p>
        </p:txBody>
      </p:sp>
      <p:sp>
        <p:nvSpPr>
          <p:cNvPr id="7" name="TextBox 6">
            <a:extLst>
              <a:ext uri="{FF2B5EF4-FFF2-40B4-BE49-F238E27FC236}">
                <a16:creationId xmlns:a16="http://schemas.microsoft.com/office/drawing/2014/main" id="{21AE0FAD-BEBC-494F-A50E-EE795D44EA00}"/>
              </a:ext>
            </a:extLst>
          </p:cNvPr>
          <p:cNvSpPr txBox="1"/>
          <p:nvPr/>
        </p:nvSpPr>
        <p:spPr>
          <a:xfrm>
            <a:off x="2213811" y="5171533"/>
            <a:ext cx="7896392"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provides a large number of (</a:t>
            </a:r>
            <a:r>
              <a:rPr lang="en-US" sz="2400" dirty="0">
                <a:solidFill>
                  <a:schemeClr val="accent3"/>
                </a:solidFill>
              </a:rPr>
              <a:t>state</a:t>
            </a:r>
            <a:r>
              <a:rPr lang="en-US" sz="2400" dirty="0"/>
              <a:t>, </a:t>
            </a:r>
            <a:r>
              <a:rPr lang="en-US" sz="2400" dirty="0">
                <a:solidFill>
                  <a:schemeClr val="accent2"/>
                </a:solidFill>
              </a:rPr>
              <a:t>action</a:t>
            </a:r>
            <a:r>
              <a:rPr lang="en-US" sz="2400" dirty="0"/>
              <a:t>, </a:t>
            </a:r>
            <a:r>
              <a:rPr lang="en-US" sz="2400" dirty="0">
                <a:solidFill>
                  <a:schemeClr val="accent4"/>
                </a:solidFill>
              </a:rPr>
              <a:t>reward</a:t>
            </a:r>
            <a:r>
              <a:rPr lang="en-US" sz="2400" dirty="0"/>
              <a:t>) examples</a:t>
            </a:r>
          </a:p>
        </p:txBody>
      </p:sp>
    </p:spTree>
    <p:extLst>
      <p:ext uri="{BB962C8B-B14F-4D97-AF65-F5344CB8AC3E}">
        <p14:creationId xmlns:p14="http://schemas.microsoft.com/office/powerpoint/2010/main" val="424987376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p:spPr>
        <p:txBody>
          <a:bodyPr>
            <a:normAutofit fontScale="90000"/>
          </a:bodyPr>
          <a:lstStyle/>
          <a:p>
            <a:pPr algn="l"/>
            <a:r>
              <a:rPr lang="en-US" sz="4800" dirty="0"/>
              <a:t>A2. Learn Policy from Simulated Environment</a:t>
            </a:r>
          </a:p>
        </p:txBody>
      </p:sp>
      <p:pic>
        <p:nvPicPr>
          <p:cNvPr id="4" name="Picture 3"/>
          <p:cNvPicPr>
            <a:picLocks noChangeAspect="1"/>
          </p:cNvPicPr>
          <p:nvPr/>
        </p:nvPicPr>
        <p:blipFill>
          <a:blip r:embed="rId3"/>
          <a:stretch>
            <a:fillRect/>
          </a:stretch>
        </p:blipFill>
        <p:spPr>
          <a:xfrm>
            <a:off x="292100" y="1016928"/>
            <a:ext cx="8332787" cy="4163084"/>
          </a:xfrm>
          <a:prstGeom prst="rect">
            <a:avLst/>
          </a:prstGeom>
        </p:spPr>
      </p:pic>
      <p:sp>
        <p:nvSpPr>
          <p:cNvPr id="5" name="Rounded Rectangle 4"/>
          <p:cNvSpPr/>
          <p:nvPr/>
        </p:nvSpPr>
        <p:spPr>
          <a:xfrm>
            <a:off x="2362200" y="4546600"/>
            <a:ext cx="9639300" cy="1701800"/>
          </a:xfrm>
          <a:prstGeom prst="roundRect">
            <a:avLst/>
          </a:prstGeom>
          <a:noFill/>
          <a:ln>
            <a:solidFill>
              <a:schemeClr val="tx1"/>
            </a:solidFill>
            <a:prstDash val="dash"/>
          </a:ln>
        </p:spPr>
        <p:style>
          <a:lnRef idx="2">
            <a:schemeClr val="accent3"/>
          </a:lnRef>
          <a:fillRef idx="1">
            <a:schemeClr val="lt1"/>
          </a:fillRef>
          <a:effectRef idx="0">
            <a:schemeClr val="accent3"/>
          </a:effectRef>
          <a:fontRef idx="minor">
            <a:schemeClr val="dk1"/>
          </a:fontRef>
        </p:style>
        <p:txBody>
          <a:bodyPr rtlCol="0" anchor="b"/>
          <a:lstStyle/>
          <a:p>
            <a:pPr algn="r"/>
            <a:r>
              <a:rPr lang="en-US" sz="2800" b="1" dirty="0">
                <a:solidFill>
                  <a:schemeClr val="tx1"/>
                </a:solidFill>
              </a:rPr>
              <a:t>Reinforcement Learning Agent</a:t>
            </a:r>
          </a:p>
        </p:txBody>
      </p:sp>
      <p:sp>
        <p:nvSpPr>
          <p:cNvPr id="6" name="TextBox 5"/>
          <p:cNvSpPr txBox="1"/>
          <p:nvPr/>
        </p:nvSpPr>
        <p:spPr>
          <a:xfrm>
            <a:off x="2755898" y="5457303"/>
            <a:ext cx="856325" cy="369332"/>
          </a:xfrm>
          <a:prstGeom prst="rect">
            <a:avLst/>
          </a:prstGeom>
          <a:noFill/>
        </p:spPr>
        <p:txBody>
          <a:bodyPr wrap="none" rtlCol="0">
            <a:spAutoFit/>
          </a:bodyPr>
          <a:lstStyle/>
          <a:p>
            <a:r>
              <a:rPr lang="en-US" dirty="0">
                <a:solidFill>
                  <a:srgbClr val="B95B4E"/>
                </a:solidFill>
              </a:rPr>
              <a:t>actions</a:t>
            </a:r>
          </a:p>
        </p:txBody>
      </p:sp>
      <p:sp>
        <p:nvSpPr>
          <p:cNvPr id="7" name="Right Brace 6"/>
          <p:cNvSpPr/>
          <p:nvPr/>
        </p:nvSpPr>
        <p:spPr>
          <a:xfrm rot="5400000">
            <a:off x="3009297" y="4585395"/>
            <a:ext cx="349529" cy="1394287"/>
          </a:xfrm>
          <a:prstGeom prst="rightBrace">
            <a:avLst>
              <a:gd name="adj1" fmla="val 59201"/>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9" name="TextBox 8"/>
          <p:cNvSpPr txBox="1"/>
          <p:nvPr/>
        </p:nvSpPr>
        <p:spPr>
          <a:xfrm>
            <a:off x="8836303" y="3160244"/>
            <a:ext cx="644344" cy="369332"/>
          </a:xfrm>
          <a:prstGeom prst="rect">
            <a:avLst/>
          </a:prstGeom>
          <a:noFill/>
        </p:spPr>
        <p:txBody>
          <a:bodyPr wrap="none" rtlCol="0">
            <a:spAutoFit/>
          </a:bodyPr>
          <a:lstStyle/>
          <a:p>
            <a:r>
              <a:rPr lang="en-US" dirty="0">
                <a:solidFill>
                  <a:schemeClr val="accent3"/>
                </a:solidFill>
              </a:rPr>
              <a:t>state</a:t>
            </a:r>
          </a:p>
        </p:txBody>
      </p:sp>
      <p:sp>
        <p:nvSpPr>
          <p:cNvPr id="10" name="Right Brace 9"/>
          <p:cNvSpPr/>
          <p:nvPr/>
        </p:nvSpPr>
        <p:spPr>
          <a:xfrm>
            <a:off x="8624887" y="3148572"/>
            <a:ext cx="211416" cy="469900"/>
          </a:xfrm>
          <a:prstGeom prst="rightBrace">
            <a:avLst>
              <a:gd name="adj1" fmla="val 59201"/>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82064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sandpit.bmj.com/graphics/2016/sepsisSOTA/sepsis-v13.png">
            <a:extLst>
              <a:ext uri="{FF2B5EF4-FFF2-40B4-BE49-F238E27FC236}">
                <a16:creationId xmlns:a16="http://schemas.microsoft.com/office/drawing/2014/main" id="{2F541A37-0DD0-EB4E-9A96-B582C041B0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52160" y="0"/>
            <a:ext cx="5316111" cy="329598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FCF1332-EC12-9946-8019-3F18BD859EA2}"/>
              </a:ext>
            </a:extLst>
          </p:cNvPr>
          <p:cNvSpPr txBox="1">
            <a:spLocks/>
          </p:cNvSpPr>
          <p:nvPr/>
        </p:nvSpPr>
        <p:spPr>
          <a:xfrm>
            <a:off x="330467" y="113004"/>
            <a:ext cx="4520665" cy="265458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Medical Decision-Making:</a:t>
            </a:r>
          </a:p>
          <a:p>
            <a:endParaRPr lang="en-US" dirty="0"/>
          </a:p>
          <a:p>
            <a:r>
              <a:rPr lang="en-US" dirty="0"/>
              <a:t>Sepsis Management</a:t>
            </a:r>
          </a:p>
        </p:txBody>
      </p:sp>
      <p:sp>
        <p:nvSpPr>
          <p:cNvPr id="3" name="TextBox 2">
            <a:extLst>
              <a:ext uri="{FF2B5EF4-FFF2-40B4-BE49-F238E27FC236}">
                <a16:creationId xmlns:a16="http://schemas.microsoft.com/office/drawing/2014/main" id="{82173461-8977-764F-88DE-ED8B11A0AADD}"/>
              </a:ext>
            </a:extLst>
          </p:cNvPr>
          <p:cNvSpPr txBox="1"/>
          <p:nvPr/>
        </p:nvSpPr>
        <p:spPr>
          <a:xfrm>
            <a:off x="215242" y="3255715"/>
            <a:ext cx="4734709" cy="3108543"/>
          </a:xfrm>
          <a:prstGeom prst="rect">
            <a:avLst/>
          </a:prstGeom>
          <a:noFill/>
        </p:spPr>
        <p:txBody>
          <a:bodyPr wrap="square" rtlCol="0">
            <a:spAutoFit/>
          </a:bodyPr>
          <a:lstStyle/>
          <a:p>
            <a:r>
              <a:rPr lang="en-US" sz="2800" dirty="0"/>
              <a:t>An </a:t>
            </a:r>
            <a:r>
              <a:rPr lang="en-US" sz="2800" dirty="0">
                <a:solidFill>
                  <a:srgbClr val="0070C0"/>
                </a:solidFill>
              </a:rPr>
              <a:t>agent</a:t>
            </a:r>
            <a:r>
              <a:rPr lang="en-US" sz="2800" dirty="0"/>
              <a:t> </a:t>
            </a:r>
          </a:p>
          <a:p>
            <a:endParaRPr lang="en-US" sz="2800" dirty="0"/>
          </a:p>
          <a:p>
            <a:r>
              <a:rPr lang="en-US" sz="2800" dirty="0"/>
              <a:t>takes </a:t>
            </a:r>
            <a:r>
              <a:rPr lang="en-US" sz="2800" dirty="0">
                <a:solidFill>
                  <a:srgbClr val="D5007F"/>
                </a:solidFill>
              </a:rPr>
              <a:t>actions</a:t>
            </a:r>
          </a:p>
          <a:p>
            <a:endParaRPr lang="en-US" sz="2800" dirty="0"/>
          </a:p>
          <a:p>
            <a:r>
              <a:rPr lang="en-US" sz="2800" dirty="0"/>
              <a:t>based on the </a:t>
            </a:r>
            <a:r>
              <a:rPr lang="en-US" sz="2800" dirty="0">
                <a:solidFill>
                  <a:schemeClr val="accent3"/>
                </a:solidFill>
              </a:rPr>
              <a:t>state</a:t>
            </a:r>
            <a:r>
              <a:rPr lang="en-US" sz="2800" dirty="0"/>
              <a:t> of a system</a:t>
            </a:r>
          </a:p>
          <a:p>
            <a:endParaRPr lang="en-US" sz="2800" dirty="0"/>
          </a:p>
          <a:p>
            <a:r>
              <a:rPr lang="en-US" sz="2800" dirty="0"/>
              <a:t>to maximize </a:t>
            </a:r>
            <a:r>
              <a:rPr lang="en-US" sz="2800" dirty="0">
                <a:solidFill>
                  <a:schemeClr val="accent4"/>
                </a:solidFill>
              </a:rPr>
              <a:t>reward</a:t>
            </a:r>
          </a:p>
        </p:txBody>
      </p:sp>
      <p:sp>
        <p:nvSpPr>
          <p:cNvPr id="7" name="TextBox 6">
            <a:extLst>
              <a:ext uri="{FF2B5EF4-FFF2-40B4-BE49-F238E27FC236}">
                <a16:creationId xmlns:a16="http://schemas.microsoft.com/office/drawing/2014/main" id="{FEBE4E93-48E2-4E43-9537-935276C89FCD}"/>
              </a:ext>
            </a:extLst>
          </p:cNvPr>
          <p:cNvSpPr txBox="1"/>
          <p:nvPr/>
        </p:nvSpPr>
        <p:spPr>
          <a:xfrm>
            <a:off x="5852160" y="3255715"/>
            <a:ext cx="6092791" cy="3108543"/>
          </a:xfrm>
          <a:prstGeom prst="rect">
            <a:avLst/>
          </a:prstGeom>
          <a:noFill/>
        </p:spPr>
        <p:txBody>
          <a:bodyPr wrap="square" rtlCol="0">
            <a:spAutoFit/>
          </a:bodyPr>
          <a:lstStyle/>
          <a:p>
            <a:r>
              <a:rPr lang="en-US" sz="2800" dirty="0"/>
              <a:t>A </a:t>
            </a:r>
            <a:r>
              <a:rPr lang="en-US" sz="2800" dirty="0">
                <a:solidFill>
                  <a:srgbClr val="0070C0"/>
                </a:solidFill>
              </a:rPr>
              <a:t>clinician</a:t>
            </a:r>
            <a:r>
              <a:rPr lang="en-US" sz="2800" dirty="0"/>
              <a:t> </a:t>
            </a:r>
          </a:p>
          <a:p>
            <a:endParaRPr lang="en-US" sz="2800" dirty="0"/>
          </a:p>
          <a:p>
            <a:r>
              <a:rPr lang="en-US" sz="2800" dirty="0">
                <a:solidFill>
                  <a:srgbClr val="D5007F"/>
                </a:solidFill>
              </a:rPr>
              <a:t>gives fluid and/or vasopressor</a:t>
            </a:r>
          </a:p>
          <a:p>
            <a:endParaRPr lang="en-US" sz="2800" dirty="0"/>
          </a:p>
          <a:p>
            <a:r>
              <a:rPr lang="en-US" sz="2800" dirty="0"/>
              <a:t>based on the patient’s </a:t>
            </a:r>
            <a:r>
              <a:rPr lang="en-US" sz="2800" dirty="0">
                <a:solidFill>
                  <a:schemeClr val="accent3"/>
                </a:solidFill>
              </a:rPr>
              <a:t>physiologic status</a:t>
            </a:r>
            <a:endParaRPr lang="en-US" sz="2800" dirty="0"/>
          </a:p>
          <a:p>
            <a:endParaRPr lang="en-US" sz="2800" dirty="0"/>
          </a:p>
          <a:p>
            <a:r>
              <a:rPr lang="en-US" sz="2800" dirty="0"/>
              <a:t>to maximize </a:t>
            </a:r>
            <a:r>
              <a:rPr lang="en-US" sz="2800" dirty="0">
                <a:solidFill>
                  <a:schemeClr val="accent4"/>
                </a:solidFill>
              </a:rPr>
              <a:t>chance of survival</a:t>
            </a:r>
          </a:p>
        </p:txBody>
      </p:sp>
    </p:spTree>
    <p:extLst>
      <p:ext uri="{BB962C8B-B14F-4D97-AF65-F5344CB8AC3E}">
        <p14:creationId xmlns:p14="http://schemas.microsoft.com/office/powerpoint/2010/main" val="31272715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01970-3434-CC41-992B-47F62B7034D8}"/>
              </a:ext>
            </a:extLst>
          </p:cNvPr>
          <p:cNvPicPr>
            <a:picLocks noChangeAspect="1"/>
          </p:cNvPicPr>
          <p:nvPr/>
        </p:nvPicPr>
        <p:blipFill>
          <a:blip r:embed="rId3"/>
          <a:stretch>
            <a:fillRect/>
          </a:stretch>
        </p:blipFill>
        <p:spPr>
          <a:xfrm>
            <a:off x="4306445" y="1749268"/>
            <a:ext cx="3579109" cy="3579109"/>
          </a:xfrm>
          <a:prstGeom prst="rect">
            <a:avLst/>
          </a:prstGeom>
        </p:spPr>
      </p:pic>
      <p:sp>
        <p:nvSpPr>
          <p:cNvPr id="2" name="Title 1">
            <a:extLst>
              <a:ext uri="{FF2B5EF4-FFF2-40B4-BE49-F238E27FC236}">
                <a16:creationId xmlns:a16="http://schemas.microsoft.com/office/drawing/2014/main" id="{9ACA783B-FCC3-324D-9C2C-0AA7B3D297C7}"/>
              </a:ext>
            </a:extLst>
          </p:cNvPr>
          <p:cNvSpPr>
            <a:spLocks noGrp="1"/>
          </p:cNvSpPr>
          <p:nvPr>
            <p:ph type="title"/>
          </p:nvPr>
        </p:nvSpPr>
        <p:spPr>
          <a:xfrm>
            <a:off x="0" y="0"/>
            <a:ext cx="10972800" cy="1143000"/>
          </a:xfrm>
        </p:spPr>
        <p:txBody>
          <a:bodyPr>
            <a:normAutofit/>
          </a:bodyPr>
          <a:lstStyle/>
          <a:p>
            <a:pPr algn="l"/>
            <a:r>
              <a:rPr lang="en-US" sz="5400" dirty="0"/>
              <a:t>A3. Learn with Expert Oversight</a:t>
            </a:r>
          </a:p>
        </p:txBody>
      </p:sp>
      <p:pic>
        <p:nvPicPr>
          <p:cNvPr id="4" name="Picture 3">
            <a:extLst>
              <a:ext uri="{FF2B5EF4-FFF2-40B4-BE49-F238E27FC236}">
                <a16:creationId xmlns:a16="http://schemas.microsoft.com/office/drawing/2014/main" id="{080D6605-BDF7-3747-834D-B59C3E1CF288}"/>
              </a:ext>
            </a:extLst>
          </p:cNvPr>
          <p:cNvPicPr>
            <a:picLocks noChangeAspect="1"/>
          </p:cNvPicPr>
          <p:nvPr/>
        </p:nvPicPr>
        <p:blipFill>
          <a:blip r:embed="rId4"/>
          <a:stretch>
            <a:fillRect/>
          </a:stretch>
        </p:blipFill>
        <p:spPr>
          <a:xfrm>
            <a:off x="518753" y="2478269"/>
            <a:ext cx="3787692" cy="2121108"/>
          </a:xfrm>
          <a:prstGeom prst="rect">
            <a:avLst/>
          </a:prstGeom>
        </p:spPr>
      </p:pic>
      <p:sp>
        <p:nvSpPr>
          <p:cNvPr id="7" name="TextBox 6">
            <a:extLst>
              <a:ext uri="{FF2B5EF4-FFF2-40B4-BE49-F238E27FC236}">
                <a16:creationId xmlns:a16="http://schemas.microsoft.com/office/drawing/2014/main" id="{D3AA1F1A-3BAC-1845-836B-3C58E91A3F45}"/>
              </a:ext>
            </a:extLst>
          </p:cNvPr>
          <p:cNvSpPr txBox="1"/>
          <p:nvPr/>
        </p:nvSpPr>
        <p:spPr>
          <a:xfrm>
            <a:off x="1543803" y="5290675"/>
            <a:ext cx="1737592" cy="369332"/>
          </a:xfrm>
          <a:prstGeom prst="rect">
            <a:avLst/>
          </a:prstGeom>
          <a:noFill/>
        </p:spPr>
        <p:txBody>
          <a:bodyPr wrap="none" rtlCol="0">
            <a:spAutoFit/>
          </a:bodyPr>
          <a:lstStyle/>
          <a:p>
            <a:r>
              <a:rPr lang="en-US" dirty="0"/>
              <a:t>physiologic state</a:t>
            </a:r>
          </a:p>
        </p:txBody>
      </p:sp>
      <p:sp>
        <p:nvSpPr>
          <p:cNvPr id="8" name="TextBox 7">
            <a:extLst>
              <a:ext uri="{FF2B5EF4-FFF2-40B4-BE49-F238E27FC236}">
                <a16:creationId xmlns:a16="http://schemas.microsoft.com/office/drawing/2014/main" id="{7CC4C231-9C22-104B-AF2F-7CD33EA96194}"/>
              </a:ext>
            </a:extLst>
          </p:cNvPr>
          <p:cNvSpPr txBox="1"/>
          <p:nvPr/>
        </p:nvSpPr>
        <p:spPr>
          <a:xfrm>
            <a:off x="4712767" y="5290675"/>
            <a:ext cx="2766463" cy="369332"/>
          </a:xfrm>
          <a:prstGeom prst="rect">
            <a:avLst/>
          </a:prstGeom>
          <a:noFill/>
        </p:spPr>
        <p:txBody>
          <a:bodyPr wrap="none" rtlCol="0">
            <a:spAutoFit/>
          </a:bodyPr>
          <a:lstStyle/>
          <a:p>
            <a:r>
              <a:rPr lang="en-US" dirty="0"/>
              <a:t>algorithm recommendation</a:t>
            </a:r>
          </a:p>
        </p:txBody>
      </p:sp>
      <p:sp>
        <p:nvSpPr>
          <p:cNvPr id="9" name="TextBox 8">
            <a:extLst>
              <a:ext uri="{FF2B5EF4-FFF2-40B4-BE49-F238E27FC236}">
                <a16:creationId xmlns:a16="http://schemas.microsoft.com/office/drawing/2014/main" id="{DF31FAF1-BFC0-6B4D-BFF1-EDB4FDEC7137}"/>
              </a:ext>
            </a:extLst>
          </p:cNvPr>
          <p:cNvSpPr txBox="1"/>
          <p:nvPr/>
        </p:nvSpPr>
        <p:spPr>
          <a:xfrm>
            <a:off x="8750801" y="5290673"/>
            <a:ext cx="1920590" cy="369332"/>
          </a:xfrm>
          <a:prstGeom prst="rect">
            <a:avLst/>
          </a:prstGeom>
          <a:noFill/>
        </p:spPr>
        <p:txBody>
          <a:bodyPr wrap="none" rtlCol="0">
            <a:spAutoFit/>
          </a:bodyPr>
          <a:lstStyle/>
          <a:p>
            <a:r>
              <a:rPr lang="en-US" dirty="0"/>
              <a:t>physician approval</a:t>
            </a:r>
          </a:p>
        </p:txBody>
      </p:sp>
      <p:pic>
        <p:nvPicPr>
          <p:cNvPr id="4098" name="Picture 2" descr="Image result for doctor thumbs u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817" y="1387798"/>
            <a:ext cx="7570541" cy="426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16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a:t>Open Questions for RL</a:t>
            </a:r>
          </a:p>
        </p:txBody>
      </p:sp>
      <p:sp>
        <p:nvSpPr>
          <p:cNvPr id="3" name="Content Placeholder 2"/>
          <p:cNvSpPr>
            <a:spLocks noGrp="1"/>
          </p:cNvSpPr>
          <p:nvPr>
            <p:ph idx="1"/>
          </p:nvPr>
        </p:nvSpPr>
        <p:spPr>
          <a:xfrm>
            <a:off x="609600" y="2209800"/>
            <a:ext cx="10972800" cy="3916364"/>
          </a:xfrm>
        </p:spPr>
        <p:txBody>
          <a:bodyPr>
            <a:noAutofit/>
          </a:bodyPr>
          <a:lstStyle/>
          <a:p>
            <a:pPr marL="514350" indent="-514350">
              <a:buAutoNum type="arabicPeriod"/>
            </a:pPr>
            <a:r>
              <a:rPr lang="en-US" sz="4000" dirty="0"/>
              <a:t>How can we incorporate existing knowledge to avoid “starting from scratch”?</a:t>
            </a:r>
          </a:p>
          <a:p>
            <a:pPr marL="514350" indent="-514350">
              <a:buAutoNum type="arabicPeriod"/>
            </a:pPr>
            <a:endParaRPr lang="en-US" sz="4000" dirty="0"/>
          </a:p>
          <a:p>
            <a:pPr marL="514350" indent="-514350">
              <a:buAutoNum type="arabicPeriod"/>
            </a:pPr>
            <a:r>
              <a:rPr lang="en-US" sz="4000" i="1" dirty="0"/>
              <a:t>Should we</a:t>
            </a:r>
            <a:r>
              <a:rPr lang="en-US" sz="4000" dirty="0"/>
              <a:t> avoid starting from scratch?</a:t>
            </a:r>
            <a:endParaRPr lang="en-US" sz="4000" i="1" dirty="0"/>
          </a:p>
        </p:txBody>
      </p:sp>
    </p:spTree>
    <p:extLst>
      <p:ext uri="{BB962C8B-B14F-4D97-AF65-F5344CB8AC3E}">
        <p14:creationId xmlns:p14="http://schemas.microsoft.com/office/powerpoint/2010/main" val="36728806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0AC9-D813-5E4E-B57C-B06CAB8D6066}"/>
              </a:ext>
            </a:extLst>
          </p:cNvPr>
          <p:cNvSpPr>
            <a:spLocks noGrp="1"/>
          </p:cNvSpPr>
          <p:nvPr>
            <p:ph type="title"/>
          </p:nvPr>
        </p:nvSpPr>
        <p:spPr/>
        <p:txBody>
          <a:bodyPr>
            <a:normAutofit fontScale="90000"/>
          </a:bodyPr>
          <a:lstStyle/>
          <a:p>
            <a:r>
              <a:rPr lang="en-US" dirty="0"/>
              <a:t>Other Directions in RL for Medicine</a:t>
            </a:r>
          </a:p>
        </p:txBody>
      </p:sp>
      <p:sp>
        <p:nvSpPr>
          <p:cNvPr id="3" name="Text Placeholder 2">
            <a:extLst>
              <a:ext uri="{FF2B5EF4-FFF2-40B4-BE49-F238E27FC236}">
                <a16:creationId xmlns:a16="http://schemas.microsoft.com/office/drawing/2014/main" id="{B218C5D1-EBF6-6B41-B6D4-228A37FBB144}"/>
              </a:ext>
            </a:extLst>
          </p:cNvPr>
          <p:cNvSpPr>
            <a:spLocks noGrp="1"/>
          </p:cNvSpPr>
          <p:nvPr>
            <p:ph type="body" idx="1"/>
          </p:nvPr>
        </p:nvSpPr>
        <p:spPr/>
        <p:txBody>
          <a:bodyPr/>
          <a:lstStyle/>
          <a:p>
            <a:r>
              <a:rPr lang="en-US" dirty="0"/>
              <a:t>Clinical Trials and Self-Experimentation</a:t>
            </a:r>
          </a:p>
        </p:txBody>
      </p:sp>
    </p:spTree>
    <p:extLst>
      <p:ext uri="{BB962C8B-B14F-4D97-AF65-F5344CB8AC3E}">
        <p14:creationId xmlns:p14="http://schemas.microsoft.com/office/powerpoint/2010/main" val="22336606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323A82-A0F0-9B41-801E-A916B4080C1B}"/>
              </a:ext>
            </a:extLst>
          </p:cNvPr>
          <p:cNvPicPr>
            <a:picLocks noChangeAspect="1"/>
          </p:cNvPicPr>
          <p:nvPr/>
        </p:nvPicPr>
        <p:blipFill>
          <a:blip r:embed="rId3"/>
          <a:stretch>
            <a:fillRect/>
          </a:stretch>
        </p:blipFill>
        <p:spPr>
          <a:xfrm>
            <a:off x="3993152" y="1728788"/>
            <a:ext cx="7987407" cy="4492916"/>
          </a:xfrm>
          <a:prstGeom prst="rect">
            <a:avLst/>
          </a:prstGeom>
        </p:spPr>
      </p:pic>
      <p:sp>
        <p:nvSpPr>
          <p:cNvPr id="3" name="TextBox 2"/>
          <p:cNvSpPr txBox="1"/>
          <p:nvPr/>
        </p:nvSpPr>
        <p:spPr>
          <a:xfrm>
            <a:off x="314133" y="3544048"/>
            <a:ext cx="3329180" cy="2677656"/>
          </a:xfrm>
          <a:prstGeom prst="rect">
            <a:avLst/>
          </a:prstGeom>
          <a:noFill/>
        </p:spPr>
        <p:txBody>
          <a:bodyPr wrap="square" rtlCol="0">
            <a:spAutoFit/>
          </a:bodyPr>
          <a:lstStyle/>
          <a:p>
            <a:r>
              <a:rPr lang="en-US" sz="2400" b="1" dirty="0"/>
              <a:t>A reinforcement learning approach to weaning of mechanical ventilation in intensive care units.</a:t>
            </a:r>
          </a:p>
          <a:p>
            <a:r>
              <a:rPr lang="en-US" sz="2400" dirty="0"/>
              <a:t>Prasad, </a:t>
            </a:r>
            <a:r>
              <a:rPr lang="en-US" sz="2400" dirty="0" err="1"/>
              <a:t>Niranjani</a:t>
            </a:r>
            <a:r>
              <a:rPr lang="en-US" sz="2400" dirty="0"/>
              <a:t>, et al.</a:t>
            </a:r>
          </a:p>
          <a:p>
            <a:r>
              <a:rPr lang="en-US" sz="2400" dirty="0"/>
              <a:t>arXiv:1704.06300 (2017).</a:t>
            </a:r>
          </a:p>
        </p:txBody>
      </p:sp>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Sequential Decision-Making Problems </a:t>
            </a:r>
          </a:p>
          <a:p>
            <a:r>
              <a:rPr lang="en-US" sz="4800" dirty="0"/>
              <a:t>are Everywhere in Medicine</a:t>
            </a:r>
          </a:p>
        </p:txBody>
      </p:sp>
    </p:spTree>
    <p:extLst>
      <p:ext uri="{BB962C8B-B14F-4D97-AF65-F5344CB8AC3E}">
        <p14:creationId xmlns:p14="http://schemas.microsoft.com/office/powerpoint/2010/main" val="3046548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Suppose we are evaluating a new drug…</a:t>
            </a:r>
          </a:p>
        </p:txBody>
      </p:sp>
      <p:pic>
        <p:nvPicPr>
          <p:cNvPr id="4098"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3337B993-DA22-4D4A-912C-E1F691B5F4FC}"/>
              </a:ext>
            </a:extLst>
          </p:cNvPr>
          <p:cNvGrpSpPr/>
          <p:nvPr/>
        </p:nvGrpSpPr>
        <p:grpSpPr>
          <a:xfrm>
            <a:off x="646706" y="2400300"/>
            <a:ext cx="1370375" cy="1014412"/>
            <a:chOff x="657838" y="2400300"/>
            <a:chExt cx="1370375" cy="1014412"/>
          </a:xfrm>
        </p:grpSpPr>
        <p:pic>
          <p:nvPicPr>
            <p:cNvPr id="33" name="Picture 6" descr="Related image">
              <a:extLst>
                <a:ext uri="{FF2B5EF4-FFF2-40B4-BE49-F238E27FC236}">
                  <a16:creationId xmlns:a16="http://schemas.microsoft.com/office/drawing/2014/main" id="{598DB2CA-F3BC-F846-BAC4-0CEC35D9D11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1C62B3A-003D-C840-BACC-78CF26D8B044}"/>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Tree>
    <p:extLst>
      <p:ext uri="{BB962C8B-B14F-4D97-AF65-F5344CB8AC3E}">
        <p14:creationId xmlns:p14="http://schemas.microsoft.com/office/powerpoint/2010/main" val="258717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A special case of RL</a:t>
            </a:r>
          </a:p>
        </p:txBody>
      </p:sp>
      <p:pic>
        <p:nvPicPr>
          <p:cNvPr id="4098"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43549" y="3516910"/>
            <a:ext cx="10947767" cy="2498126"/>
          </a:xfrm>
          <a:prstGeom prst="rect">
            <a:avLst/>
          </a:prstGeom>
          <a:solidFill>
            <a:schemeClr val="accent3">
              <a:lumMod val="40000"/>
              <a:lumOff val="60000"/>
              <a:alpha val="25000"/>
            </a:schemeClr>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3"/>
                </a:solidFill>
              </a:rPr>
              <a:t>state??					</a:t>
            </a:r>
          </a:p>
        </p:txBody>
      </p:sp>
      <p:sp>
        <p:nvSpPr>
          <p:cNvPr id="34" name="Rectangle 33"/>
          <p:cNvSpPr/>
          <p:nvPr/>
        </p:nvSpPr>
        <p:spPr>
          <a:xfrm>
            <a:off x="643549" y="1320116"/>
            <a:ext cx="10947767" cy="1067633"/>
          </a:xfrm>
          <a:prstGeom prst="rect">
            <a:avLst/>
          </a:prstGeom>
          <a:solidFill>
            <a:schemeClr val="accent4">
              <a:lumMod val="40000"/>
              <a:lumOff val="60000"/>
              <a:alpha val="25000"/>
            </a:schemeClr>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4"/>
                </a:solidFill>
              </a:rPr>
              <a:t>reward</a:t>
            </a:r>
            <a:r>
              <a:rPr lang="en-US" b="1" dirty="0">
                <a:solidFill>
                  <a:schemeClr val="accent2"/>
                </a:solidFill>
              </a:rPr>
              <a:t>					</a:t>
            </a:r>
          </a:p>
        </p:txBody>
      </p:sp>
      <p:grpSp>
        <p:nvGrpSpPr>
          <p:cNvPr id="32" name="Group 31">
            <a:extLst>
              <a:ext uri="{FF2B5EF4-FFF2-40B4-BE49-F238E27FC236}">
                <a16:creationId xmlns:a16="http://schemas.microsoft.com/office/drawing/2014/main" id="{500424D0-AB7B-2A45-ACA3-F21C9AB7C963}"/>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B7F491E4-DA1C-2B47-A8F5-C3440B23591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063B83-1FFA-DE45-A596-767C6B0FD6B2}"/>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
        <p:nvSpPr>
          <p:cNvPr id="33" name="Rectangle 32"/>
          <p:cNvSpPr/>
          <p:nvPr/>
        </p:nvSpPr>
        <p:spPr>
          <a:xfrm>
            <a:off x="643549" y="2375198"/>
            <a:ext cx="10947767" cy="1130001"/>
          </a:xfrm>
          <a:prstGeom prst="rect">
            <a:avLst/>
          </a:prstGeom>
          <a:solidFill>
            <a:schemeClr val="accent2">
              <a:lumMod val="40000"/>
              <a:lumOff val="60000"/>
              <a:alpha val="25000"/>
            </a:schemeClr>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2"/>
                </a:solidFill>
              </a:rPr>
              <a:t>actions					</a:t>
            </a:r>
          </a:p>
        </p:txBody>
      </p:sp>
    </p:spTree>
    <p:extLst>
      <p:ext uri="{BB962C8B-B14F-4D97-AF65-F5344CB8AC3E}">
        <p14:creationId xmlns:p14="http://schemas.microsoft.com/office/powerpoint/2010/main" val="257520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8835"/>
          <a:stretch/>
        </p:blipFill>
        <p:spPr>
          <a:xfrm>
            <a:off x="211441" y="1"/>
            <a:ext cx="11769118" cy="1346885"/>
          </a:xfrm>
          <a:prstGeom prst="rect">
            <a:avLst/>
          </a:prstGeom>
        </p:spPr>
      </p:pic>
      <p:sp>
        <p:nvSpPr>
          <p:cNvPr id="5" name="TextBox 4"/>
          <p:cNvSpPr txBox="1"/>
          <p:nvPr/>
        </p:nvSpPr>
        <p:spPr>
          <a:xfrm>
            <a:off x="642579" y="2215358"/>
            <a:ext cx="6067313" cy="3046988"/>
          </a:xfrm>
          <a:prstGeom prst="rect">
            <a:avLst/>
          </a:prstGeom>
          <a:noFill/>
        </p:spPr>
        <p:txBody>
          <a:bodyPr wrap="square" rtlCol="0">
            <a:spAutoFit/>
          </a:bodyPr>
          <a:lstStyle/>
          <a:p>
            <a:r>
              <a:rPr lang="en-US" sz="2400" b="1" dirty="0"/>
              <a:t>Application: Optimal Allocation of Clinical Trial Participants</a:t>
            </a:r>
            <a:endParaRPr lang="en-US" sz="2400" i="1" dirty="0"/>
          </a:p>
          <a:p>
            <a:endParaRPr lang="en-US" sz="2400" i="1" dirty="0"/>
          </a:p>
          <a:p>
            <a:r>
              <a:rPr lang="en-US" sz="2400" i="1" dirty="0"/>
              <a:t>“An explicit assumption is the goal to treat patients effectively, in the trial as well as out. That is controversial (…)”</a:t>
            </a:r>
            <a:r>
              <a:rPr lang="en-US" sz="2400" dirty="0"/>
              <a:t> </a:t>
            </a:r>
          </a:p>
          <a:p>
            <a:endParaRPr lang="en-US" sz="2400" dirty="0"/>
          </a:p>
          <a:p>
            <a:r>
              <a:rPr lang="en-US" sz="2400" dirty="0"/>
              <a:t>(</a:t>
            </a:r>
            <a:r>
              <a:rPr lang="en-US" sz="2400" dirty="0" err="1"/>
              <a:t>Stangl</a:t>
            </a:r>
            <a:r>
              <a:rPr lang="en-US" sz="2400" dirty="0"/>
              <a:t>, Inoue and Irony, 2012)</a:t>
            </a:r>
          </a:p>
        </p:txBody>
      </p:sp>
      <p:pic>
        <p:nvPicPr>
          <p:cNvPr id="3" name="Picture 2">
            <a:extLst>
              <a:ext uri="{FF2B5EF4-FFF2-40B4-BE49-F238E27FC236}">
                <a16:creationId xmlns:a16="http://schemas.microsoft.com/office/drawing/2014/main" id="{24E56726-876D-B749-A0CF-3460C264F89A}"/>
              </a:ext>
            </a:extLst>
          </p:cNvPr>
          <p:cNvPicPr>
            <a:picLocks noChangeAspect="1"/>
          </p:cNvPicPr>
          <p:nvPr/>
        </p:nvPicPr>
        <p:blipFill>
          <a:blip r:embed="rId4"/>
          <a:stretch>
            <a:fillRect/>
          </a:stretch>
        </p:blipFill>
        <p:spPr>
          <a:xfrm>
            <a:off x="7832502" y="1446502"/>
            <a:ext cx="3352800" cy="4584700"/>
          </a:xfrm>
          <a:prstGeom prst="rect">
            <a:avLst/>
          </a:prstGeom>
        </p:spPr>
      </p:pic>
    </p:spTree>
    <p:extLst>
      <p:ext uri="{BB962C8B-B14F-4D97-AF65-F5344CB8AC3E}">
        <p14:creationId xmlns:p14="http://schemas.microsoft.com/office/powerpoint/2010/main" val="3367448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04013" y="4344030"/>
            <a:ext cx="4691062" cy="1477328"/>
          </a:xfrm>
          <a:prstGeom prst="rect">
            <a:avLst/>
          </a:prstGeom>
        </p:spPr>
        <p:txBody>
          <a:bodyPr wrap="square">
            <a:spAutoFit/>
          </a:bodyPr>
          <a:lstStyle/>
          <a:p>
            <a:r>
              <a:rPr lang="en-US" b="1" dirty="0" err="1">
                <a:solidFill>
                  <a:srgbClr val="303030"/>
                </a:solidFill>
                <a:latin typeface="arial" panose="020B0604020202020204" pitchFamily="34" charset="0"/>
              </a:rPr>
              <a:t>TummyTrials</a:t>
            </a:r>
            <a:r>
              <a:rPr lang="en-US" b="1" dirty="0">
                <a:solidFill>
                  <a:srgbClr val="303030"/>
                </a:solidFill>
                <a:latin typeface="arial" panose="020B0604020202020204" pitchFamily="34" charset="0"/>
              </a:rPr>
              <a:t>: A Feasibility Study of Using Self-Experimentation to Detect Individualized Food Triggers. </a:t>
            </a:r>
          </a:p>
          <a:p>
            <a:r>
              <a:rPr lang="en-US" dirty="0" err="1">
                <a:solidFill>
                  <a:srgbClr val="303030"/>
                </a:solidFill>
                <a:latin typeface="arial" panose="020B0604020202020204" pitchFamily="34" charset="0"/>
              </a:rPr>
              <a:t>Karkar</a:t>
            </a:r>
            <a:r>
              <a:rPr lang="en-US" dirty="0">
                <a:solidFill>
                  <a:srgbClr val="303030"/>
                </a:solidFill>
                <a:latin typeface="arial" panose="020B0604020202020204" pitchFamily="34" charset="0"/>
              </a:rPr>
              <a:t> R, Schroeder J, Epstein DA, et al.</a:t>
            </a:r>
          </a:p>
          <a:p>
            <a:r>
              <a:rPr lang="en-US" i="1" dirty="0">
                <a:solidFill>
                  <a:srgbClr val="303030"/>
                </a:solidFill>
                <a:latin typeface="arial" panose="020B0604020202020204" pitchFamily="34" charset="0"/>
              </a:rPr>
              <a:t>SIGCHI Conference</a:t>
            </a:r>
            <a:r>
              <a:rPr lang="en-US" dirty="0">
                <a:solidFill>
                  <a:srgbClr val="303030"/>
                </a:solidFill>
                <a:latin typeface="arial" panose="020B0604020202020204" pitchFamily="34" charset="0"/>
              </a:rPr>
              <a:t> 2017;2017:6850-6863. </a:t>
            </a:r>
            <a:endParaRPr lang="en-US" dirty="0"/>
          </a:p>
        </p:txBody>
      </p:sp>
      <p:pic>
        <p:nvPicPr>
          <p:cNvPr id="3074" name="Picture 2" descr="Image result for ibs tri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327" y="1282189"/>
            <a:ext cx="4123811" cy="48324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N-of-1 Trial: Identify IBS Triggers</a:t>
            </a:r>
          </a:p>
        </p:txBody>
      </p:sp>
      <p:sp>
        <p:nvSpPr>
          <p:cNvPr id="7" name="Rectangle 6"/>
          <p:cNvSpPr/>
          <p:nvPr/>
        </p:nvSpPr>
        <p:spPr>
          <a:xfrm>
            <a:off x="6373019" y="1912517"/>
            <a:ext cx="5353050" cy="830997"/>
          </a:xfrm>
          <a:prstGeom prst="rect">
            <a:avLst/>
          </a:prstGeom>
        </p:spPr>
        <p:txBody>
          <a:bodyPr wrap="square">
            <a:spAutoFit/>
          </a:bodyPr>
          <a:lstStyle/>
          <a:p>
            <a:r>
              <a:rPr lang="en-US" sz="2400" dirty="0">
                <a:solidFill>
                  <a:srgbClr val="303030"/>
                </a:solidFill>
                <a:latin typeface="arial" panose="020B0604020202020204" pitchFamily="34" charset="0"/>
              </a:rPr>
              <a:t>Find foods (i.e. “actions”) that minimize IBS symptoms (i.e. “reward”)</a:t>
            </a:r>
            <a:endParaRPr lang="en-US" sz="2400" dirty="0"/>
          </a:p>
        </p:txBody>
      </p:sp>
    </p:spTree>
    <p:extLst>
      <p:ext uri="{BB962C8B-B14F-4D97-AF65-F5344CB8AC3E}">
        <p14:creationId xmlns:p14="http://schemas.microsoft.com/office/powerpoint/2010/main" val="880943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254000"/>
            <a:ext cx="12192000" cy="889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3600" dirty="0"/>
              <a:t>This time, we track what works for men versus women</a:t>
            </a:r>
          </a:p>
        </p:txBody>
      </p:sp>
      <p:pic>
        <p:nvPicPr>
          <p:cNvPr id="4098"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781A9D36-4A7D-314A-9AF8-3E571D29BA6D}"/>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B663846B-6D31-2B4B-AECA-A670D6F8386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7A229D9-7E77-A449-80E8-277EFE1213DF}"/>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Tree>
    <p:extLst>
      <p:ext uri="{BB962C8B-B14F-4D97-AF65-F5344CB8AC3E}">
        <p14:creationId xmlns:p14="http://schemas.microsoft.com/office/powerpoint/2010/main" val="149307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254000"/>
            <a:ext cx="12192000" cy="889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3600" dirty="0"/>
              <a:t>Personalized clinical trials can be formulated as RL</a:t>
            </a:r>
          </a:p>
        </p:txBody>
      </p:sp>
      <p:pic>
        <p:nvPicPr>
          <p:cNvPr id="4098"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643549" y="3516910"/>
            <a:ext cx="10947767" cy="2498126"/>
          </a:xfrm>
          <a:prstGeom prst="rect">
            <a:avLst/>
          </a:prstGeom>
          <a:solidFill>
            <a:schemeClr val="accent3">
              <a:lumMod val="40000"/>
              <a:lumOff val="60000"/>
              <a:alpha val="25000"/>
            </a:schemeClr>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3"/>
                </a:solidFill>
              </a:rPr>
              <a:t> state					</a:t>
            </a:r>
          </a:p>
        </p:txBody>
      </p:sp>
      <p:sp>
        <p:nvSpPr>
          <p:cNvPr id="34" name="Rectangle 33"/>
          <p:cNvSpPr/>
          <p:nvPr/>
        </p:nvSpPr>
        <p:spPr>
          <a:xfrm>
            <a:off x="643549" y="1320116"/>
            <a:ext cx="10947767" cy="1067633"/>
          </a:xfrm>
          <a:prstGeom prst="rect">
            <a:avLst/>
          </a:prstGeom>
          <a:solidFill>
            <a:schemeClr val="accent4">
              <a:lumMod val="40000"/>
              <a:lumOff val="60000"/>
              <a:alpha val="25000"/>
            </a:schemeClr>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4"/>
                </a:solidFill>
              </a:rPr>
              <a:t>reward</a:t>
            </a:r>
            <a:r>
              <a:rPr lang="en-US" b="1" dirty="0">
                <a:solidFill>
                  <a:schemeClr val="accent2"/>
                </a:solidFill>
              </a:rPr>
              <a:t>					</a:t>
            </a:r>
          </a:p>
        </p:txBody>
      </p:sp>
      <p:grpSp>
        <p:nvGrpSpPr>
          <p:cNvPr id="35" name="Group 34">
            <a:extLst>
              <a:ext uri="{FF2B5EF4-FFF2-40B4-BE49-F238E27FC236}">
                <a16:creationId xmlns:a16="http://schemas.microsoft.com/office/drawing/2014/main" id="{7B5FA569-7CBD-874D-B887-F3D098C14A74}"/>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286B7F26-80DC-854C-B473-C4BD3752486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3DB3647F-25E3-AD4D-9805-DA557D1208BC}"/>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
        <p:nvSpPr>
          <p:cNvPr id="32" name="Rectangle 31"/>
          <p:cNvSpPr/>
          <p:nvPr/>
        </p:nvSpPr>
        <p:spPr>
          <a:xfrm>
            <a:off x="643549" y="2375198"/>
            <a:ext cx="10947767" cy="1130001"/>
          </a:xfrm>
          <a:prstGeom prst="rect">
            <a:avLst/>
          </a:prstGeom>
          <a:solidFill>
            <a:schemeClr val="accent2">
              <a:lumMod val="40000"/>
              <a:lumOff val="60000"/>
              <a:alpha val="25000"/>
            </a:schemeClr>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2"/>
                </a:solidFill>
              </a:rPr>
              <a:t>actions					</a:t>
            </a:r>
          </a:p>
        </p:txBody>
      </p:sp>
    </p:spTree>
    <p:extLst>
      <p:ext uri="{BB962C8B-B14F-4D97-AF65-F5344CB8AC3E}">
        <p14:creationId xmlns:p14="http://schemas.microsoft.com/office/powerpoint/2010/main" val="1532359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49C80F-DEC7-5F43-8CBB-02A73AE6112B}"/>
              </a:ext>
            </a:extLst>
          </p:cNvPr>
          <p:cNvSpPr txBox="1">
            <a:spLocks/>
          </p:cNvSpPr>
          <p:nvPr/>
        </p:nvSpPr>
        <p:spPr>
          <a:xfrm>
            <a:off x="461688" y="2162496"/>
            <a:ext cx="4229566" cy="2527934"/>
          </a:xfrm>
          <a:prstGeom prst="rect">
            <a:avLst/>
          </a:prstGeom>
          <a:ln>
            <a:solidFill>
              <a:schemeClr val="tx1"/>
            </a:solidFill>
          </a:ln>
        </p:spPr>
        <p:txBody>
          <a:bodyPr vert="horz" lIns="91440" tIns="91440" rIns="91440" bIns="91440" rtlCol="0">
            <a:normAutofit fontScale="47500" lnSpcReduction="20000"/>
          </a:bodyPr>
          <a:lst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pPr>
            <a:r>
              <a:rPr lang="en-US" b="1" dirty="0">
                <a:solidFill>
                  <a:schemeClr val="tx1"/>
                </a:solidFill>
                <a:cs typeface="Helvetica" panose="020B0604020202020204" pitchFamily="34" charset="0"/>
              </a:rPr>
              <a:t>Deep Reinforcement Learning for Sepsis Treatment</a:t>
            </a:r>
          </a:p>
          <a:p>
            <a:pPr marL="0" indent="0">
              <a:buFont typeface="Arial"/>
              <a:buNone/>
            </a:pPr>
            <a:r>
              <a:rPr lang="en-US" dirty="0">
                <a:solidFill>
                  <a:schemeClr val="tx1"/>
                </a:solidFill>
                <a:cs typeface="Helvetica" panose="020B0604020202020204" pitchFamily="34" charset="0"/>
              </a:rPr>
              <a:t>Raghu A, </a:t>
            </a:r>
            <a:r>
              <a:rPr lang="en-US" dirty="0" err="1">
                <a:solidFill>
                  <a:schemeClr val="tx1"/>
                </a:solidFill>
                <a:cs typeface="Helvetica" panose="020B0604020202020204" pitchFamily="34" charset="0"/>
              </a:rPr>
              <a:t>Komorowski</a:t>
            </a:r>
            <a:r>
              <a:rPr lang="en-US" dirty="0">
                <a:solidFill>
                  <a:schemeClr val="tx1"/>
                </a:solidFill>
                <a:cs typeface="Helvetica" panose="020B0604020202020204" pitchFamily="34" charset="0"/>
              </a:rPr>
              <a:t> M, Ahmed I, </a:t>
            </a:r>
            <a:r>
              <a:rPr lang="en-US" dirty="0" err="1">
                <a:solidFill>
                  <a:schemeClr val="tx1"/>
                </a:solidFill>
                <a:cs typeface="Helvetica" panose="020B0604020202020204" pitchFamily="34" charset="0"/>
              </a:rPr>
              <a:t>Celi</a:t>
            </a:r>
            <a:r>
              <a:rPr lang="en-US" dirty="0">
                <a:solidFill>
                  <a:schemeClr val="tx1"/>
                </a:solidFill>
                <a:cs typeface="Helvetica" panose="020B0604020202020204" pitchFamily="34" charset="0"/>
              </a:rPr>
              <a:t> L, </a:t>
            </a:r>
            <a:r>
              <a:rPr lang="en-US" dirty="0" err="1">
                <a:solidFill>
                  <a:schemeClr val="tx1"/>
                </a:solidFill>
                <a:cs typeface="Helvetica" panose="020B0604020202020204" pitchFamily="34" charset="0"/>
              </a:rPr>
              <a:t>Szolovits</a:t>
            </a:r>
            <a:r>
              <a:rPr lang="en-US" dirty="0">
                <a:solidFill>
                  <a:schemeClr val="tx1"/>
                </a:solidFill>
                <a:cs typeface="Helvetica" panose="020B0604020202020204" pitchFamily="34" charset="0"/>
              </a:rPr>
              <a:t> P, </a:t>
            </a:r>
            <a:r>
              <a:rPr lang="en-US" dirty="0" err="1">
                <a:solidFill>
                  <a:schemeClr val="tx1"/>
                </a:solidFill>
                <a:cs typeface="Helvetica" panose="020B0604020202020204" pitchFamily="34" charset="0"/>
              </a:rPr>
              <a:t>Ghassemi</a:t>
            </a:r>
            <a:r>
              <a:rPr lang="en-US" dirty="0">
                <a:solidFill>
                  <a:schemeClr val="tx1"/>
                </a:solidFill>
                <a:cs typeface="Helvetica" panose="020B0604020202020204" pitchFamily="34" charset="0"/>
              </a:rPr>
              <a:t> M.</a:t>
            </a:r>
          </a:p>
          <a:p>
            <a:pPr marL="0" indent="0">
              <a:buFont typeface="Arial"/>
              <a:buNone/>
            </a:pPr>
            <a:r>
              <a:rPr lang="en-US" dirty="0">
                <a:solidFill>
                  <a:schemeClr val="tx1"/>
                </a:solidFill>
                <a:cs typeface="Helvetica" panose="020B0604020202020204" pitchFamily="34" charset="0"/>
              </a:rPr>
              <a:t>arXiv:1711.09602. 2017 Nov 27</a:t>
            </a:r>
          </a:p>
          <a:p>
            <a:pPr marL="0" indent="0">
              <a:buFont typeface="Arial"/>
              <a:buNone/>
            </a:pPr>
            <a:endParaRPr lang="en-US" dirty="0">
              <a:solidFill>
                <a:schemeClr val="tx1"/>
              </a:solidFill>
              <a:cs typeface="Helvetica" panose="020B0604020202020204" pitchFamily="34" charset="0"/>
            </a:endParaRPr>
          </a:p>
          <a:p>
            <a:pPr>
              <a:spcAft>
                <a:spcPts val="600"/>
              </a:spcAft>
            </a:pPr>
            <a:r>
              <a:rPr lang="en-US" dirty="0">
                <a:solidFill>
                  <a:schemeClr val="tx1"/>
                </a:solidFill>
                <a:cs typeface="Helvetica" panose="020B0604020202020204" pitchFamily="34" charset="0"/>
              </a:rPr>
              <a:t>Policy via Deep Q-Learning</a:t>
            </a:r>
          </a:p>
          <a:p>
            <a:pPr>
              <a:spcAft>
                <a:spcPts val="600"/>
              </a:spcAft>
            </a:pPr>
            <a:r>
              <a:rPr lang="en-US" dirty="0">
                <a:solidFill>
                  <a:schemeClr val="tx1"/>
                </a:solidFill>
                <a:cs typeface="Helvetica" panose="020B0604020202020204" pitchFamily="34" charset="0"/>
              </a:rPr>
              <a:t>17,898 patients from MIMIC-III </a:t>
            </a:r>
          </a:p>
        </p:txBody>
      </p:sp>
      <p:pic>
        <p:nvPicPr>
          <p:cNvPr id="3" name="Picture 2"/>
          <p:cNvPicPr>
            <a:picLocks noChangeAspect="1"/>
          </p:cNvPicPr>
          <p:nvPr/>
        </p:nvPicPr>
        <p:blipFill>
          <a:blip r:embed="rId3"/>
          <a:stretch>
            <a:fillRect/>
          </a:stretch>
        </p:blipFill>
        <p:spPr>
          <a:xfrm>
            <a:off x="5167073" y="1479527"/>
            <a:ext cx="6591300" cy="3086100"/>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5052975" y="4690430"/>
            <a:ext cx="6819496" cy="661720"/>
          </a:xfrm>
          <a:prstGeom prst="rect">
            <a:avLst/>
          </a:prstGeom>
        </p:spPr>
        <p:txBody>
          <a:bodyPr wrap="none">
            <a:spAutoFit/>
          </a:bodyPr>
          <a:lstStyle/>
          <a:p>
            <a:pPr algn="ctr">
              <a:spcAft>
                <a:spcPts val="600"/>
              </a:spcAft>
            </a:pPr>
            <a:r>
              <a:rPr lang="en-US" sz="1600" dirty="0">
                <a:latin typeface="Helvetica Neue"/>
                <a:cs typeface="Arial" panose="020B0604020202020204" pitchFamily="34" charset="0"/>
              </a:rPr>
              <a:t>Independent validation on the Philips </a:t>
            </a:r>
            <a:r>
              <a:rPr lang="en-US" sz="1600" dirty="0" err="1">
                <a:latin typeface="Helvetica Neue"/>
                <a:cs typeface="Arial" panose="020B0604020202020204" pitchFamily="34" charset="0"/>
              </a:rPr>
              <a:t>eICU</a:t>
            </a:r>
            <a:r>
              <a:rPr lang="en-US" sz="1600" dirty="0">
                <a:latin typeface="Helvetica Neue"/>
                <a:cs typeface="Arial" panose="020B0604020202020204" pitchFamily="34" charset="0"/>
              </a:rPr>
              <a:t> Research Institute Database: </a:t>
            </a:r>
          </a:p>
          <a:p>
            <a:pPr algn="ctr">
              <a:spcAft>
                <a:spcPts val="600"/>
              </a:spcAft>
            </a:pPr>
            <a:r>
              <a:rPr lang="en-US" sz="1600" dirty="0">
                <a:latin typeface="Helvetica Neue"/>
                <a:cs typeface="Arial" panose="020B0604020202020204" pitchFamily="34" charset="0"/>
              </a:rPr>
              <a:t>&gt;3.3 million admissions from 2003–2016 in 459 ICUs across the US</a:t>
            </a:r>
          </a:p>
        </p:txBody>
      </p:sp>
    </p:spTree>
    <p:extLst>
      <p:ext uri="{BB962C8B-B14F-4D97-AF65-F5344CB8AC3E}">
        <p14:creationId xmlns:p14="http://schemas.microsoft.com/office/powerpoint/2010/main" val="2251516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1441" y="1"/>
            <a:ext cx="11769118" cy="6363730"/>
          </a:xfrm>
          <a:prstGeom prst="rect">
            <a:avLst/>
          </a:prstGeom>
        </p:spPr>
      </p:pic>
      <p:sp>
        <p:nvSpPr>
          <p:cNvPr id="3" name="TextBox 2"/>
          <p:cNvSpPr txBox="1"/>
          <p:nvPr/>
        </p:nvSpPr>
        <p:spPr>
          <a:xfrm>
            <a:off x="8711432" y="6148198"/>
            <a:ext cx="3480568" cy="307777"/>
          </a:xfrm>
          <a:prstGeom prst="rect">
            <a:avLst/>
          </a:prstGeom>
          <a:noFill/>
        </p:spPr>
        <p:txBody>
          <a:bodyPr wrap="none" rtlCol="0">
            <a:spAutoFit/>
          </a:bodyPr>
          <a:lstStyle/>
          <a:p>
            <a:r>
              <a:rPr lang="en-US" sz="1400" dirty="0"/>
              <a:t>From https://medium.com/emergent-future/</a:t>
            </a:r>
          </a:p>
        </p:txBody>
      </p:sp>
    </p:spTree>
    <p:extLst>
      <p:ext uri="{BB962C8B-B14F-4D97-AF65-F5344CB8AC3E}">
        <p14:creationId xmlns:p14="http://schemas.microsoft.com/office/powerpoint/2010/main" val="39660700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0EE-C264-8C42-8B2F-DDC32AE79E60}"/>
              </a:ext>
            </a:extLst>
          </p:cNvPr>
          <p:cNvSpPr>
            <a:spLocks noGrp="1"/>
          </p:cNvSpPr>
          <p:nvPr>
            <p:ph type="title"/>
          </p:nvPr>
        </p:nvSpPr>
        <p:spPr/>
        <p:txBody>
          <a:bodyPr>
            <a:noAutofit/>
          </a:bodyPr>
          <a:lstStyle/>
          <a:p>
            <a:r>
              <a:rPr lang="en-US" sz="4400" dirty="0"/>
              <a:t>Closed-Loop Blood Glucose Control</a:t>
            </a:r>
            <a:br>
              <a:rPr lang="en-US" sz="4400" dirty="0"/>
            </a:br>
            <a:r>
              <a:rPr lang="en-US" sz="4400" dirty="0"/>
              <a:t>(artificial pancreas)</a:t>
            </a:r>
          </a:p>
        </p:txBody>
      </p:sp>
      <p:pic>
        <p:nvPicPr>
          <p:cNvPr id="5" name="Picture 4" descr="Image result for glucose plot">
            <a:extLst>
              <a:ext uri="{FF2B5EF4-FFF2-40B4-BE49-F238E27FC236}">
                <a16:creationId xmlns:a16="http://schemas.microsoft.com/office/drawing/2014/main" id="{CBA4DBEC-5D40-3646-B2CA-6C12BDFB0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6" y="2910835"/>
            <a:ext cx="6642141" cy="33104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3C76AF-3E2B-D549-91C2-77527E9DD6CE}"/>
              </a:ext>
            </a:extLst>
          </p:cNvPr>
          <p:cNvSpPr/>
          <p:nvPr/>
        </p:nvSpPr>
        <p:spPr>
          <a:xfrm>
            <a:off x="837075" y="5967413"/>
            <a:ext cx="6096000" cy="253916"/>
          </a:xfrm>
          <a:prstGeom prst="rect">
            <a:avLst/>
          </a:prstGeom>
        </p:spPr>
        <p:txBody>
          <a:bodyPr>
            <a:spAutoFit/>
          </a:bodyPr>
          <a:lstStyle/>
          <a:p>
            <a:r>
              <a:rPr lang="en-US" sz="1050" dirty="0">
                <a:hlinkClick r:id="rId3"/>
              </a:rPr>
              <a:t>https://medium.com/@justin_d_lawler/continuous-glucose-monitoring-the-first-four-weeks-7a6aa5fdb06e</a:t>
            </a:r>
            <a:endParaRPr lang="en-US" sz="1050" dirty="0"/>
          </a:p>
        </p:txBody>
      </p:sp>
      <p:sp>
        <p:nvSpPr>
          <p:cNvPr id="7" name="TextBox 6">
            <a:extLst>
              <a:ext uri="{FF2B5EF4-FFF2-40B4-BE49-F238E27FC236}">
                <a16:creationId xmlns:a16="http://schemas.microsoft.com/office/drawing/2014/main" id="{E05F5468-666B-514B-9CD2-EB199B4EC4E4}"/>
              </a:ext>
            </a:extLst>
          </p:cNvPr>
          <p:cNvSpPr txBox="1"/>
          <p:nvPr/>
        </p:nvSpPr>
        <p:spPr>
          <a:xfrm rot="16200000">
            <a:off x="-255273" y="4271534"/>
            <a:ext cx="915635" cy="369332"/>
          </a:xfrm>
          <a:prstGeom prst="rect">
            <a:avLst/>
          </a:prstGeom>
          <a:noFill/>
        </p:spPr>
        <p:txBody>
          <a:bodyPr wrap="none" rtlCol="0">
            <a:spAutoFit/>
          </a:bodyPr>
          <a:lstStyle/>
          <a:p>
            <a:r>
              <a:rPr lang="en-US" dirty="0" err="1"/>
              <a:t>mmol</a:t>
            </a:r>
            <a:r>
              <a:rPr lang="en-US" dirty="0"/>
              <a:t>/L</a:t>
            </a:r>
          </a:p>
        </p:txBody>
      </p:sp>
      <p:sp>
        <p:nvSpPr>
          <p:cNvPr id="8" name="TextBox 7">
            <a:extLst>
              <a:ext uri="{FF2B5EF4-FFF2-40B4-BE49-F238E27FC236}">
                <a16:creationId xmlns:a16="http://schemas.microsoft.com/office/drawing/2014/main" id="{676254B1-ADA7-6942-A3DF-E2E6BADB4A72}"/>
              </a:ext>
            </a:extLst>
          </p:cNvPr>
          <p:cNvSpPr txBox="1"/>
          <p:nvPr/>
        </p:nvSpPr>
        <p:spPr>
          <a:xfrm>
            <a:off x="330383" y="2544877"/>
            <a:ext cx="6272807" cy="400110"/>
          </a:xfrm>
          <a:prstGeom prst="rect">
            <a:avLst/>
          </a:prstGeom>
          <a:noFill/>
        </p:spPr>
        <p:txBody>
          <a:bodyPr wrap="none" rtlCol="0">
            <a:spAutoFit/>
          </a:bodyPr>
          <a:lstStyle/>
          <a:p>
            <a:r>
              <a:rPr lang="en-US" sz="2000" dirty="0"/>
              <a:t>Blood Glucose Readings from Continuous Glucose Monitor</a:t>
            </a:r>
          </a:p>
        </p:txBody>
      </p:sp>
      <p:pic>
        <p:nvPicPr>
          <p:cNvPr id="4" name="Picture 2" descr="Image result for artificial pancreas">
            <a:extLst>
              <a:ext uri="{FF2B5EF4-FFF2-40B4-BE49-F238E27FC236}">
                <a16:creationId xmlns:a16="http://schemas.microsoft.com/office/drawing/2014/main" id="{050BE877-C249-3544-ADB6-751F11A15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3075" y="3192029"/>
            <a:ext cx="5234484" cy="27481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694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7" y="315668"/>
            <a:ext cx="4520665" cy="1965570"/>
          </a:xfrm>
          <a:prstGeom prst="rect">
            <a:avLst/>
          </a:prstGeom>
        </p:spPr>
        <p:txBody>
          <a:bodyPr>
            <a:normAutofit fontScale="60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Medical Decision-Making:</a:t>
            </a:r>
          </a:p>
          <a:p>
            <a:endParaRPr lang="en-US" dirty="0"/>
          </a:p>
          <a:p>
            <a:r>
              <a:rPr lang="en-US" dirty="0"/>
              <a:t>Artificial Pancreas</a:t>
            </a:r>
          </a:p>
        </p:txBody>
      </p:sp>
      <p:sp>
        <p:nvSpPr>
          <p:cNvPr id="3" name="TextBox 2">
            <a:extLst>
              <a:ext uri="{FF2B5EF4-FFF2-40B4-BE49-F238E27FC236}">
                <a16:creationId xmlns:a16="http://schemas.microsoft.com/office/drawing/2014/main" id="{82173461-8977-764F-88DE-ED8B11A0AADD}"/>
              </a:ext>
            </a:extLst>
          </p:cNvPr>
          <p:cNvSpPr txBox="1"/>
          <p:nvPr/>
        </p:nvSpPr>
        <p:spPr>
          <a:xfrm>
            <a:off x="872689" y="2804611"/>
            <a:ext cx="3243714" cy="3539430"/>
          </a:xfrm>
          <a:prstGeom prst="rect">
            <a:avLst/>
          </a:prstGeom>
          <a:noFill/>
        </p:spPr>
        <p:txBody>
          <a:bodyPr wrap="square" rtlCol="0">
            <a:spAutoFit/>
          </a:bodyPr>
          <a:lstStyle/>
          <a:p>
            <a:r>
              <a:rPr lang="en-US" sz="2800" dirty="0"/>
              <a:t>An </a:t>
            </a:r>
            <a:r>
              <a:rPr lang="en-US" sz="2800" dirty="0">
                <a:solidFill>
                  <a:srgbClr val="0070C0"/>
                </a:solidFill>
              </a:rPr>
              <a:t>agent</a:t>
            </a:r>
            <a:r>
              <a:rPr lang="en-US" sz="2800" dirty="0"/>
              <a:t> </a:t>
            </a:r>
          </a:p>
          <a:p>
            <a:endParaRPr lang="en-US" sz="2800" dirty="0"/>
          </a:p>
          <a:p>
            <a:r>
              <a:rPr lang="en-US" sz="2800" dirty="0"/>
              <a:t>takes </a:t>
            </a:r>
            <a:r>
              <a:rPr lang="en-US" sz="2800" dirty="0">
                <a:solidFill>
                  <a:srgbClr val="D5007F"/>
                </a:solidFill>
              </a:rPr>
              <a:t>actions</a:t>
            </a:r>
          </a:p>
          <a:p>
            <a:endParaRPr lang="en-US" sz="2800" dirty="0"/>
          </a:p>
          <a:p>
            <a:r>
              <a:rPr lang="en-US" sz="2800" dirty="0"/>
              <a:t>based on the </a:t>
            </a:r>
            <a:r>
              <a:rPr lang="en-US" sz="2800" dirty="0">
                <a:solidFill>
                  <a:schemeClr val="accent3"/>
                </a:solidFill>
              </a:rPr>
              <a:t>state</a:t>
            </a:r>
            <a:r>
              <a:rPr lang="en-US" sz="2800" dirty="0"/>
              <a:t> of a system</a:t>
            </a:r>
          </a:p>
          <a:p>
            <a:endParaRPr lang="en-US" sz="2800" dirty="0"/>
          </a:p>
          <a:p>
            <a:r>
              <a:rPr lang="en-US" sz="2800" dirty="0"/>
              <a:t>to maximize </a:t>
            </a:r>
            <a:r>
              <a:rPr lang="en-US" sz="2800" dirty="0">
                <a:solidFill>
                  <a:schemeClr val="accent4"/>
                </a:solidFill>
              </a:rPr>
              <a:t>reward</a:t>
            </a:r>
          </a:p>
        </p:txBody>
      </p:sp>
      <p:sp>
        <p:nvSpPr>
          <p:cNvPr id="7" name="TextBox 6">
            <a:extLst>
              <a:ext uri="{FF2B5EF4-FFF2-40B4-BE49-F238E27FC236}">
                <a16:creationId xmlns:a16="http://schemas.microsoft.com/office/drawing/2014/main" id="{FEBE4E93-48E2-4E43-9537-935276C89FCD}"/>
              </a:ext>
            </a:extLst>
          </p:cNvPr>
          <p:cNvSpPr txBox="1"/>
          <p:nvPr/>
        </p:nvSpPr>
        <p:spPr>
          <a:xfrm>
            <a:off x="6933132" y="2804611"/>
            <a:ext cx="4767979" cy="3539430"/>
          </a:xfrm>
          <a:prstGeom prst="rect">
            <a:avLst/>
          </a:prstGeom>
          <a:noFill/>
        </p:spPr>
        <p:txBody>
          <a:bodyPr wrap="square" rtlCol="0">
            <a:spAutoFit/>
          </a:bodyPr>
          <a:lstStyle/>
          <a:p>
            <a:r>
              <a:rPr lang="en-US" sz="2800" dirty="0"/>
              <a:t>A </a:t>
            </a:r>
            <a:r>
              <a:rPr lang="en-US" sz="2800" dirty="0">
                <a:solidFill>
                  <a:srgbClr val="0070C0"/>
                </a:solidFill>
              </a:rPr>
              <a:t>computer program</a:t>
            </a:r>
            <a:r>
              <a:rPr lang="en-US" sz="2800" dirty="0"/>
              <a:t> </a:t>
            </a:r>
          </a:p>
          <a:p>
            <a:endParaRPr lang="en-US" sz="2800" dirty="0"/>
          </a:p>
          <a:p>
            <a:r>
              <a:rPr lang="en-US" sz="2800" dirty="0">
                <a:solidFill>
                  <a:srgbClr val="D5007F"/>
                </a:solidFill>
              </a:rPr>
              <a:t>administers insulin</a:t>
            </a:r>
          </a:p>
          <a:p>
            <a:endParaRPr lang="en-US" sz="2800" dirty="0"/>
          </a:p>
          <a:p>
            <a:r>
              <a:rPr lang="en-US" sz="2800" dirty="0"/>
              <a:t>based on </a:t>
            </a:r>
            <a:r>
              <a:rPr lang="en-US" sz="2800" dirty="0">
                <a:solidFill>
                  <a:schemeClr val="accent3"/>
                </a:solidFill>
              </a:rPr>
              <a:t>blood glucose and recent patient behaviors</a:t>
            </a:r>
          </a:p>
          <a:p>
            <a:endParaRPr lang="en-US" sz="2800" dirty="0"/>
          </a:p>
          <a:p>
            <a:r>
              <a:rPr lang="en-US" sz="2800" dirty="0"/>
              <a:t>to maintain </a:t>
            </a:r>
            <a:r>
              <a:rPr lang="en-US" sz="2800" dirty="0">
                <a:solidFill>
                  <a:schemeClr val="accent4"/>
                </a:solidFill>
              </a:rPr>
              <a:t>normoglycemia</a:t>
            </a:r>
          </a:p>
        </p:txBody>
      </p:sp>
      <p:pic>
        <p:nvPicPr>
          <p:cNvPr id="8" name="Picture 2" descr="Image result for artificial pancreas">
            <a:extLst>
              <a:ext uri="{FF2B5EF4-FFF2-40B4-BE49-F238E27FC236}">
                <a16:creationId xmlns:a16="http://schemas.microsoft.com/office/drawing/2014/main" id="{4B33E376-3DE7-E54A-8F05-B0CAB25BE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7516" y="0"/>
            <a:ext cx="5234484" cy="27481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51C0FA6-CBD3-A949-9FF7-FE9AC2F1C281}"/>
              </a:ext>
            </a:extLst>
          </p:cNvPr>
          <p:cNvSpPr/>
          <p:nvPr/>
        </p:nvSpPr>
        <p:spPr>
          <a:xfrm>
            <a:off x="8802126" y="0"/>
            <a:ext cx="3781349" cy="215444"/>
          </a:xfrm>
          <a:prstGeom prst="rect">
            <a:avLst/>
          </a:prstGeom>
        </p:spPr>
        <p:txBody>
          <a:bodyPr wrap="square">
            <a:spAutoFit/>
          </a:bodyPr>
          <a:lstStyle/>
          <a:p>
            <a:pPr algn="ctr"/>
            <a:r>
              <a:rPr lang="en-US" sz="800" dirty="0"/>
              <a:t>https://www.mayo.edu/research/labs/artificial-pancreas/overview</a:t>
            </a:r>
          </a:p>
        </p:txBody>
      </p:sp>
    </p:spTree>
    <p:extLst>
      <p:ext uri="{BB962C8B-B14F-4D97-AF65-F5344CB8AC3E}">
        <p14:creationId xmlns:p14="http://schemas.microsoft.com/office/powerpoint/2010/main" val="37624223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9825" y="1790700"/>
            <a:ext cx="7372350" cy="3048000"/>
          </a:xfrm>
          <a:prstGeom prst="rect">
            <a:avLst/>
          </a:prstGeom>
          <a:ln>
            <a:solidFill>
              <a:schemeClr val="tx1"/>
            </a:solidFill>
          </a:ln>
        </p:spPr>
      </p:pic>
    </p:spTree>
    <p:extLst>
      <p:ext uri="{BB962C8B-B14F-4D97-AF65-F5344CB8AC3E}">
        <p14:creationId xmlns:p14="http://schemas.microsoft.com/office/powerpoint/2010/main" val="405387143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7521</TotalTime>
  <Words>3586</Words>
  <Application>Microsoft Office PowerPoint</Application>
  <PresentationFormat>Widescreen</PresentationFormat>
  <Paragraphs>740</Paragraphs>
  <Slides>60</Slides>
  <Notes>44</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60</vt:i4>
      </vt:variant>
    </vt:vector>
  </HeadingPairs>
  <TitlesOfParts>
    <vt:vector size="76" baseType="lpstr">
      <vt:lpstr>Arbutus Slab</vt:lpstr>
      <vt:lpstr>Arial</vt:lpstr>
      <vt:lpstr>Arial</vt:lpstr>
      <vt:lpstr>Calibri</vt:lpstr>
      <vt:lpstr>Cambria Math</vt:lpstr>
      <vt:lpstr>Georgia</vt:lpstr>
      <vt:lpstr>Guardian TextSans Web</vt:lpstr>
      <vt:lpstr>Helvetica</vt:lpstr>
      <vt:lpstr>Helvetica Neue</vt:lpstr>
      <vt:lpstr>interfaceregular</vt:lpstr>
      <vt:lpstr>Theinhardt-Bold</vt:lpstr>
      <vt:lpstr>Theinhardt-Medium</vt:lpstr>
      <vt:lpstr>Theinhardt-Regular</vt:lpstr>
      <vt:lpstr>Times New Roman</vt:lpstr>
      <vt:lpstr>Wingdings</vt:lpstr>
      <vt:lpstr>1_Office Theme</vt:lpstr>
      <vt:lpstr>Sequential Medical Decision-Making with RL  August 2, 2019</vt:lpstr>
      <vt:lpstr>Two Illustrative Examples</vt:lpstr>
      <vt:lpstr>PowerPoint Presentation</vt:lpstr>
      <vt:lpstr>PowerPoint Presentation</vt:lpstr>
      <vt:lpstr>PowerPoint Presentation</vt:lpstr>
      <vt:lpstr>PowerPoint Presentation</vt:lpstr>
      <vt:lpstr>Closed-Loop Blood Glucose Control (artificial pancreas)</vt:lpstr>
      <vt:lpstr>PowerPoint Presentation</vt:lpstr>
      <vt:lpstr>PowerPoint Presentation</vt:lpstr>
      <vt:lpstr>Formulating the RL Problem</vt:lpstr>
      <vt:lpstr>The RL Paradigm</vt:lpstr>
      <vt:lpstr>The RL Paradigm</vt:lpstr>
      <vt:lpstr>Chess or Go: the state is what you see on the board</vt:lpstr>
      <vt:lpstr>PowerPoint Presentation</vt:lpstr>
      <vt:lpstr>PowerPoint Presentation</vt:lpstr>
      <vt:lpstr>PowerPoint Presentation</vt:lpstr>
      <vt:lpstr>PowerPoint Presentation</vt:lpstr>
      <vt:lpstr>State st: Sepsis</vt:lpstr>
      <vt:lpstr>The RL Paradigm</vt:lpstr>
      <vt:lpstr>Actions at : Sepsis Management</vt:lpstr>
      <vt:lpstr>Actions at : Artificial Pancreas</vt:lpstr>
      <vt:lpstr>Actions at : Artificial Pancreas</vt:lpstr>
      <vt:lpstr>We need a finite set of actions to choose from</vt:lpstr>
      <vt:lpstr>We need a finite set of actions to choose from</vt:lpstr>
      <vt:lpstr>We need a finite set of actions to choose from</vt:lpstr>
      <vt:lpstr>Tradeoff: more actions means greater flexibility, but also makes the problem more complex</vt:lpstr>
      <vt:lpstr>Actions at: Sepsis Management</vt:lpstr>
      <vt:lpstr>The RL Paradigm</vt:lpstr>
      <vt:lpstr>PowerPoint Presentation</vt:lpstr>
      <vt:lpstr>Primary objective: prevent mortality</vt:lpstr>
      <vt:lpstr>PowerPoint Presentation</vt:lpstr>
      <vt:lpstr>PowerPoint Presentation</vt:lpstr>
      <vt:lpstr>PowerPoint Presentation</vt:lpstr>
      <vt:lpstr>The reward quantifies our objectives</vt:lpstr>
      <vt:lpstr>Challenge 1: Missing Information</vt:lpstr>
      <vt:lpstr>What happens when important information is missing?</vt:lpstr>
      <vt:lpstr>What happens when important information is missing?</vt:lpstr>
      <vt:lpstr>Negative impact of missing state information</vt:lpstr>
      <vt:lpstr>Negative impact of missing state information</vt:lpstr>
      <vt:lpstr>Learning from observational data:  where things can REALLY go wrong</vt:lpstr>
      <vt:lpstr>What’s really happening…</vt:lpstr>
      <vt:lpstr>Learning from observational data:  where things can REALLY go wrong</vt:lpstr>
      <vt:lpstr>PowerPoint Presentation</vt:lpstr>
      <vt:lpstr>PowerPoint Presentation</vt:lpstr>
      <vt:lpstr>RL: Learning through Trial and Error</vt:lpstr>
      <vt:lpstr>In RL, we typically learn “from scratch”:</vt:lpstr>
      <vt:lpstr>Failing 11,500 times isn’t always an option</vt:lpstr>
      <vt:lpstr>A1. Learn from Observational Data</vt:lpstr>
      <vt:lpstr>A2. Learn Policy from Simulated Environment</vt:lpstr>
      <vt:lpstr>A3. Learn with Expert Oversight</vt:lpstr>
      <vt:lpstr>Open Questions for RL</vt:lpstr>
      <vt:lpstr>Other Directions in RL for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 Breakout Session 1: ML from the Clinician’s Perspective</dc:title>
  <dc:creator>Matthew Engelhard, M.D., Ph.D.</dc:creator>
  <cp:lastModifiedBy>Matthew Engelhard, M.D., Ph.D.</cp:lastModifiedBy>
  <cp:revision>169</cp:revision>
  <dcterms:created xsi:type="dcterms:W3CDTF">2018-06-14T00:46:40Z</dcterms:created>
  <dcterms:modified xsi:type="dcterms:W3CDTF">2019-08-02T03:59:25Z</dcterms:modified>
</cp:coreProperties>
</file>